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8" r:id="rId2"/>
    <p:sldId id="291" r:id="rId3"/>
    <p:sldId id="322" r:id="rId4"/>
    <p:sldId id="292" r:id="rId5"/>
    <p:sldId id="323" r:id="rId6"/>
    <p:sldId id="293" r:id="rId7"/>
    <p:sldId id="294" r:id="rId8"/>
    <p:sldId id="295" r:id="rId9"/>
    <p:sldId id="296" r:id="rId10"/>
    <p:sldId id="325" r:id="rId11"/>
    <p:sldId id="326" r:id="rId12"/>
    <p:sldId id="327" r:id="rId13"/>
    <p:sldId id="328" r:id="rId14"/>
    <p:sldId id="329" r:id="rId15"/>
    <p:sldId id="324" r:id="rId16"/>
    <p:sldId id="330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297" r:id="rId25"/>
    <p:sldId id="298" r:id="rId26"/>
    <p:sldId id="316" r:id="rId27"/>
    <p:sldId id="338" r:id="rId28"/>
    <p:sldId id="308" r:id="rId29"/>
    <p:sldId id="306" r:id="rId30"/>
    <p:sldId id="307" r:id="rId31"/>
    <p:sldId id="317" r:id="rId32"/>
    <p:sldId id="318" r:id="rId33"/>
    <p:sldId id="339" r:id="rId34"/>
    <p:sldId id="340" r:id="rId35"/>
    <p:sldId id="319" r:id="rId36"/>
    <p:sldId id="341" r:id="rId37"/>
    <p:sldId id="309" r:id="rId38"/>
    <p:sldId id="310" r:id="rId39"/>
    <p:sldId id="311" r:id="rId40"/>
    <p:sldId id="312" r:id="rId41"/>
    <p:sldId id="342" r:id="rId42"/>
    <p:sldId id="315" r:id="rId43"/>
    <p:sldId id="313" r:id="rId44"/>
    <p:sldId id="314" r:id="rId45"/>
    <p:sldId id="343" r:id="rId46"/>
    <p:sldId id="344" r:id="rId47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55">
          <p15:clr>
            <a:srgbClr val="A4A3A4"/>
          </p15:clr>
        </p15:guide>
        <p15:guide id="2" orient="horz" pos="3067">
          <p15:clr>
            <a:srgbClr val="A4A3A4"/>
          </p15:clr>
        </p15:guide>
        <p15:guide id="3" orient="horz" pos="1956">
          <p15:clr>
            <a:srgbClr val="A4A3A4"/>
          </p15:clr>
        </p15:guide>
        <p15:guide id="4" orient="horz" pos="1457">
          <p15:clr>
            <a:srgbClr val="A4A3A4"/>
          </p15:clr>
        </p15:guide>
        <p15:guide id="5" orient="horz" pos="2500">
          <p15:clr>
            <a:srgbClr val="A4A3A4"/>
          </p15:clr>
        </p15:guide>
        <p15:guide id="6" orient="horz" pos="2137">
          <p15:clr>
            <a:srgbClr val="A4A3A4"/>
          </p15:clr>
        </p15:guide>
        <p15:guide id="7" orient="horz" pos="3634">
          <p15:clr>
            <a:srgbClr val="A4A3A4"/>
          </p15:clr>
        </p15:guide>
        <p15:guide id="8" orient="horz" pos="3249">
          <p15:clr>
            <a:srgbClr val="A4A3A4"/>
          </p15:clr>
        </p15:guide>
        <p15:guide id="9" pos="506">
          <p15:clr>
            <a:srgbClr val="A4A3A4"/>
          </p15:clr>
        </p15:guide>
        <p15:guide id="10" pos="7514">
          <p15:clr>
            <a:srgbClr val="A4A3A4"/>
          </p15:clr>
        </p15:guide>
        <p15:guide id="11" pos="2298">
          <p15:clr>
            <a:srgbClr val="A4A3A4"/>
          </p15:clr>
        </p15:guide>
        <p15:guide id="12" pos="4203">
          <p15:clr>
            <a:srgbClr val="A4A3A4"/>
          </p15:clr>
        </p15:guide>
        <p15:guide id="13" pos="6176">
          <p15:clr>
            <a:srgbClr val="A4A3A4"/>
          </p15:clr>
        </p15:guide>
        <p15:guide id="14" pos="3273">
          <p15:clr>
            <a:srgbClr val="A4A3A4"/>
          </p15:clr>
        </p15:guide>
        <p15:guide id="15" pos="1050">
          <p15:clr>
            <a:srgbClr val="A4A3A4"/>
          </p15:clr>
        </p15:guide>
        <p15:guide id="16" pos="71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8E0"/>
    <a:srgbClr val="1A91FE"/>
    <a:srgbClr val="92D050"/>
    <a:srgbClr val="54ADFE"/>
    <a:srgbClr val="62B4FE"/>
    <a:srgbClr val="008CFE"/>
    <a:srgbClr val="1746D6"/>
    <a:srgbClr val="241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5" autoAdjust="0"/>
    <p:restoredTop sz="94620" autoAdjust="0"/>
  </p:normalViewPr>
  <p:slideViewPr>
    <p:cSldViewPr snapToGrid="0">
      <p:cViewPr varScale="1">
        <p:scale>
          <a:sx n="109" d="100"/>
          <a:sy n="109" d="100"/>
        </p:scale>
        <p:origin x="846" y="114"/>
      </p:cViewPr>
      <p:guideLst>
        <p:guide orient="horz" pos="255"/>
        <p:guide orient="horz" pos="3067"/>
        <p:guide orient="horz" pos="1956"/>
        <p:guide orient="horz" pos="1457"/>
        <p:guide orient="horz" pos="2500"/>
        <p:guide orient="horz" pos="2137"/>
        <p:guide orient="horz" pos="3634"/>
        <p:guide orient="horz" pos="3249"/>
        <p:guide pos="506"/>
        <p:guide pos="7514"/>
        <p:guide pos="2298"/>
        <p:guide pos="4203"/>
        <p:guide pos="6176"/>
        <p:guide pos="3273"/>
        <p:guide pos="1050"/>
        <p:guide pos="71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4" d="100"/>
          <a:sy n="94" d="100"/>
        </p:scale>
        <p:origin x="360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248EFCE-D475-4E35-BC40-B9A9AEB5B9A7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27AD3D8-7001-4CA9-B5A9-C18050E00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D37A17-0648-4A8A-A30D-03CA27B55233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A36A7E-8B38-4CFA-8DF5-C3E72C3B1F38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672D6D-D6D8-4771-9891-2C30CD96FFA2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519A4-C549-4BEA-AED7-106E85D8C2BE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8986B-141C-4847-B720-9A1C67B132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9D2FD-B327-411E-BD1E-4BB96E764DE2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F3B60-504F-49CA-84CA-ACB141285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34835-B5F3-4328-842D-595D30BC1966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1552E-2379-4E5A-A0B0-931A98ADC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3E094-C9F2-40F8-BB56-884EBD551941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6574E-20C6-4038-95AA-1C7D80022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1D5C1-D42F-4393-BEEB-B8C399426E74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315C8-F3C5-4198-BFF3-8ED31388D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C19FC-DF6E-4FD3-B05F-59C70A3F3858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C3C87-07EE-4CD2-9390-9C55592DF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B012E-D061-41B0-8436-4EC3BFB788EB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E3AB2-A029-4719-9261-5DBE7548F5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EA43C-3001-43F5-8C91-A5BC6015CB59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7F99A-C8D0-4733-BDBB-80075B8613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DF8EF-8A3D-4BA2-B8BC-B6003791F859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5DB5C-9EA6-4A7E-929D-45C79A6097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2FB19-BAA1-40FF-9607-E7185D08E63F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DFBC1-5254-4D95-912E-2A9CD69D36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4D499-7207-4161-8D6B-E1330651644B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19A7F-315A-42E7-8588-08F0523573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76D58A-3BA7-496D-B2E5-DD9F3AB9F005}" type="datetimeFigureOut">
              <a:rPr lang="ru-RU"/>
              <a:pPr>
                <a:defRPr/>
              </a:pPr>
              <a:t>20.03.2023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89B6D1-A781-4C81-BC9E-EAFE1AA346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pestova.og@nocrb.ru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://ppmi.bashkortostan.ru/" TargetMode="External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5663" y="468313"/>
            <a:ext cx="1535112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93363" y="512763"/>
            <a:ext cx="1535112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16200000">
            <a:off x="-615950" y="4289425"/>
            <a:ext cx="28448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spc="1500" dirty="0">
                <a:solidFill>
                  <a:schemeClr val="bg1"/>
                </a:solidFill>
                <a:latin typeface="Miratrix Normal" panose="00000500000000000000" pitchFamily="50" charset="-52"/>
                <a:ea typeface="BIZ UDGothic" panose="020B0400000000000000" pitchFamily="33" charset="-128"/>
                <a:cs typeface="Amatic SC" panose="00000500000000000000" pitchFamily="2" charset="-79"/>
              </a:rPr>
              <a:t>2023</a:t>
            </a: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1166813" y="3535363"/>
            <a:ext cx="55213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000">
                <a:solidFill>
                  <a:schemeClr val="bg1"/>
                </a:solidFill>
                <a:latin typeface="BIZ UDGothic"/>
                <a:ea typeface="BIZ UDGothic"/>
                <a:cs typeface="BIZ UDGothic"/>
              </a:rPr>
              <a:t>ПРОГРАММА</a:t>
            </a:r>
          </a:p>
          <a:p>
            <a:r>
              <a:rPr lang="ru-RU" sz="4000">
                <a:solidFill>
                  <a:schemeClr val="bg1"/>
                </a:solidFill>
                <a:latin typeface="BIZ UDGothic"/>
                <a:ea typeface="BIZ UDGothic"/>
                <a:cs typeface="BIZ UDGothic"/>
              </a:rPr>
              <a:t>ПОДДЕРЖКИ</a:t>
            </a:r>
          </a:p>
          <a:p>
            <a:r>
              <a:rPr lang="ru-RU" sz="4000">
                <a:solidFill>
                  <a:schemeClr val="bg1"/>
                </a:solidFill>
                <a:latin typeface="BIZ UDGothic"/>
                <a:ea typeface="BIZ UDGothic"/>
                <a:cs typeface="BIZ UDGothic"/>
              </a:rPr>
              <a:t>МЕСТНЫХ</a:t>
            </a:r>
          </a:p>
          <a:p>
            <a:r>
              <a:rPr lang="ru-RU" sz="4000">
                <a:solidFill>
                  <a:schemeClr val="bg1"/>
                </a:solidFill>
                <a:latin typeface="BIZ UDGothic"/>
                <a:ea typeface="BIZ UDGothic"/>
                <a:cs typeface="BIZ UDGothic"/>
              </a:rPr>
              <a:t>ИНИЦИАТИВ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Количество заявок, подаваемых на ППМИ-2023</a:t>
            </a:r>
          </a:p>
        </p:txBody>
      </p:sp>
      <p:sp>
        <p:nvSpPr>
          <p:cNvPr id="26627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26628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6629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6630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26631" name="Прямоугольник 8"/>
          <p:cNvSpPr>
            <a:spLocks noChangeArrowheads="1"/>
          </p:cNvSpPr>
          <p:nvPr/>
        </p:nvSpPr>
        <p:spPr bwMode="auto">
          <a:xfrm>
            <a:off x="584200" y="1176338"/>
            <a:ext cx="77549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54ADFE"/>
                </a:solidFill>
                <a:latin typeface="Miratrix Normal"/>
                <a:ea typeface="BIZ UDGothic"/>
                <a:cs typeface="BIZ UDGothic"/>
              </a:rPr>
              <a:t>2.Сельские поселения </a:t>
            </a:r>
          </a:p>
          <a:p>
            <a:endParaRPr lang="ru-RU" b="1">
              <a:solidFill>
                <a:srgbClr val="54ADFE"/>
              </a:solidFill>
              <a:latin typeface="Miratrix Normal"/>
              <a:ea typeface="BIZ UDGothic"/>
              <a:cs typeface="BIZ UDGothic"/>
            </a:endParaRPr>
          </a:p>
          <a:p>
            <a:r>
              <a:rPr lang="ru-RU" b="1">
                <a:solidFill>
                  <a:srgbClr val="54ADFE"/>
                </a:solidFill>
                <a:latin typeface="Miratrix Normal"/>
                <a:ea typeface="BIZ UDGothic"/>
                <a:cs typeface="BIZ UDGothic"/>
              </a:rPr>
              <a:t>Численность - от 10 001 до 18 000 чел.</a:t>
            </a:r>
            <a:endParaRPr lang="ru-RU">
              <a:solidFill>
                <a:srgbClr val="54ADFE"/>
              </a:solidFill>
              <a:latin typeface="Miratrix Normal"/>
              <a:ea typeface="BIZ UDGothic"/>
              <a:cs typeface="BIZ UDGothic"/>
            </a:endParaRPr>
          </a:p>
        </p:txBody>
      </p:sp>
      <p:sp>
        <p:nvSpPr>
          <p:cNvPr id="32" name="Семиугольник 31"/>
          <p:cNvSpPr/>
          <p:nvPr/>
        </p:nvSpPr>
        <p:spPr>
          <a:xfrm>
            <a:off x="7994650" y="996950"/>
            <a:ext cx="1412875" cy="1206500"/>
          </a:xfrm>
          <a:prstGeom prst="heptagon">
            <a:avLst/>
          </a:prstGeom>
          <a:solidFill>
            <a:srgbClr val="008CFE"/>
          </a:solidFill>
          <a:ln>
            <a:solidFill>
              <a:srgbClr val="008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2 заявки</a:t>
            </a:r>
          </a:p>
        </p:txBody>
      </p:sp>
      <p:sp>
        <p:nvSpPr>
          <p:cNvPr id="26633" name="Прямоугольник 12"/>
          <p:cNvSpPr>
            <a:spLocks noChangeArrowheads="1"/>
          </p:cNvSpPr>
          <p:nvPr/>
        </p:nvSpPr>
        <p:spPr bwMode="auto">
          <a:xfrm>
            <a:off x="477838" y="4129088"/>
            <a:ext cx="31321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92D050"/>
                </a:solidFill>
                <a:latin typeface="Miratrix Normal"/>
                <a:ea typeface="BIZ UDGothic"/>
                <a:cs typeface="BIZ UDGothic"/>
              </a:rPr>
              <a:t>14 сельских поселений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763963" y="3032125"/>
          <a:ext cx="3711575" cy="3119438"/>
        </p:xfrm>
        <a:graphic>
          <a:graphicData uri="http://schemas.openxmlformats.org/drawingml/2006/table">
            <a:tbl>
              <a:tblPr/>
              <a:tblGrid>
                <a:gridCol w="328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Муниципальный район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Сельское поселение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ea typeface="Calibri" pitchFamily="34" charset="0"/>
                          <a:cs typeface="Times New Roman" pitchFamily="18" charset="0"/>
                        </a:rPr>
                        <a:t>Абзелиловский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ea typeface="Calibri" pitchFamily="34" charset="0"/>
                          <a:cs typeface="Times New Roman" pitchFamily="18" charset="0"/>
                        </a:rPr>
                        <a:t>Аскаровский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ea typeface="Calibri" pitchFamily="34" charset="0"/>
                          <a:cs typeface="Times New Roman" pitchFamily="18" charset="0"/>
                        </a:rPr>
                        <a:t>Аургазинский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ea typeface="Calibri" pitchFamily="34" charset="0"/>
                          <a:cs typeface="Times New Roman" pitchFamily="18" charset="0"/>
                        </a:rPr>
                        <a:t>Толбазинский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Бакалинский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Бакалинский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Буздякский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Буздякский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Бураевский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Бураевский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ea typeface="Calibri" pitchFamily="34" charset="0"/>
                          <a:cs typeface="Times New Roman" pitchFamily="18" charset="0"/>
                        </a:rPr>
                        <a:t>Гафурийский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ea typeface="Calibri" pitchFamily="34" charset="0"/>
                          <a:cs typeface="Times New Roman" pitchFamily="18" charset="0"/>
                        </a:rPr>
                        <a:t>Красноусольский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ea typeface="Calibri" pitchFamily="34" charset="0"/>
                          <a:cs typeface="Times New Roman" pitchFamily="18" charset="0"/>
                        </a:rPr>
                        <a:t>Дуванский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Месягутовский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7766050" y="3032125"/>
          <a:ext cx="3976688" cy="3119438"/>
        </p:xfrm>
        <a:graphic>
          <a:graphicData uri="http://schemas.openxmlformats.org/drawingml/2006/table">
            <a:tbl>
              <a:tblPr/>
              <a:tblGrid>
                <a:gridCol w="45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83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Муниципальный район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Сельское поселение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ea typeface="Calibri" pitchFamily="34" charset="0"/>
                          <a:cs typeface="Times New Roman" pitchFamily="18" charset="0"/>
                        </a:rPr>
                        <a:t>Кушнаренковский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ea typeface="Calibri" pitchFamily="34" charset="0"/>
                          <a:cs typeface="Times New Roman" pitchFamily="18" charset="0"/>
                        </a:rPr>
                        <a:t>Кушнаренковский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Стерлитамакский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Отрадовский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Туймазинский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Кандринский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Уфимский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Булгаковский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Зубовский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Михайловский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Чекмагушевский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2B4FE"/>
                          </a:solidFill>
                          <a:effectLst/>
                          <a:latin typeface="Miratrix Normal"/>
                          <a:cs typeface="Arial" charset="0"/>
                        </a:rPr>
                        <a:t>Чекмагушевский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2B4FE"/>
                        </a:solidFill>
                        <a:effectLst/>
                        <a:latin typeface="Miratrix Normal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Количество заявок, подаваемых на ППМИ-2023</a:t>
            </a:r>
          </a:p>
        </p:txBody>
      </p:sp>
      <p:sp>
        <p:nvSpPr>
          <p:cNvPr id="27651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27652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7653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7654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27655" name="Прямоугольник 8"/>
          <p:cNvSpPr>
            <a:spLocks noChangeArrowheads="1"/>
          </p:cNvSpPr>
          <p:nvPr/>
        </p:nvSpPr>
        <p:spPr bwMode="auto">
          <a:xfrm>
            <a:off x="719138" y="1671638"/>
            <a:ext cx="775493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54ADFE"/>
                </a:solidFill>
                <a:latin typeface="Miratrix Normal"/>
                <a:ea typeface="BIZ UDGothic"/>
                <a:cs typeface="BIZ UDGothic"/>
              </a:rPr>
              <a:t>3.Сельские поселения </a:t>
            </a:r>
          </a:p>
          <a:p>
            <a:endParaRPr lang="ru-RU" b="1">
              <a:solidFill>
                <a:srgbClr val="54ADFE"/>
              </a:solidFill>
              <a:latin typeface="Miratrix Normal"/>
              <a:ea typeface="BIZ UDGothic"/>
              <a:cs typeface="BIZ UDGothic"/>
            </a:endParaRPr>
          </a:p>
          <a:p>
            <a:r>
              <a:rPr lang="ru-RU" b="1">
                <a:solidFill>
                  <a:srgbClr val="54ADFE"/>
                </a:solidFill>
                <a:latin typeface="Miratrix Normal"/>
                <a:ea typeface="BIZ UDGothic"/>
                <a:cs typeface="BIZ UDGothic"/>
              </a:rPr>
              <a:t>Численность - от 18 001 чел. и более</a:t>
            </a:r>
            <a:endParaRPr lang="ru-RU">
              <a:solidFill>
                <a:srgbClr val="54ADFE"/>
              </a:solidFill>
              <a:latin typeface="Miratrix Normal"/>
              <a:ea typeface="BIZ UDGothic"/>
              <a:cs typeface="BIZ UDGothic"/>
            </a:endParaRPr>
          </a:p>
        </p:txBody>
      </p:sp>
      <p:sp>
        <p:nvSpPr>
          <p:cNvPr id="32" name="Семиугольник 31"/>
          <p:cNvSpPr/>
          <p:nvPr/>
        </p:nvSpPr>
        <p:spPr>
          <a:xfrm>
            <a:off x="8029575" y="1503363"/>
            <a:ext cx="1412875" cy="1208087"/>
          </a:xfrm>
          <a:prstGeom prst="heptagon">
            <a:avLst/>
          </a:prstGeom>
          <a:solidFill>
            <a:srgbClr val="008CFE"/>
          </a:solidFill>
          <a:ln>
            <a:solidFill>
              <a:srgbClr val="008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5 заявок</a:t>
            </a:r>
          </a:p>
        </p:txBody>
      </p:sp>
      <p:sp>
        <p:nvSpPr>
          <p:cNvPr id="27657" name="Прямоугольник 12"/>
          <p:cNvSpPr>
            <a:spLocks noChangeArrowheads="1"/>
          </p:cNvSpPr>
          <p:nvPr/>
        </p:nvSpPr>
        <p:spPr bwMode="auto">
          <a:xfrm>
            <a:off x="1184275" y="4294188"/>
            <a:ext cx="3132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92D050"/>
                </a:solidFill>
                <a:latin typeface="Miratrix Normal"/>
                <a:ea typeface="BIZ UDGothic"/>
                <a:cs typeface="BIZ UDGothic"/>
              </a:rPr>
              <a:t>2 сельских поселения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78413" y="3832225"/>
          <a:ext cx="3711575" cy="126206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8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617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400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Муниципальный район</a:t>
                      </a:r>
                      <a:endParaRPr lang="ru-RU" sz="1400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Сельское поселение</a:t>
                      </a:r>
                      <a:endParaRPr lang="ru-RU" sz="1400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1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Альшеевский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Раевский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2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Иглинский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Иглинский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Количество заявок, подаваемых на ППМИ-2023</a:t>
            </a:r>
          </a:p>
        </p:txBody>
      </p:sp>
      <p:sp>
        <p:nvSpPr>
          <p:cNvPr id="28675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28676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8677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8678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28679" name="Прямоугольник 8"/>
          <p:cNvSpPr>
            <a:spLocks noChangeArrowheads="1"/>
          </p:cNvSpPr>
          <p:nvPr/>
        </p:nvSpPr>
        <p:spPr bwMode="auto">
          <a:xfrm>
            <a:off x="1173163" y="1260475"/>
            <a:ext cx="7754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54ADFE"/>
                </a:solidFill>
                <a:latin typeface="Miratrix Normal"/>
                <a:ea typeface="BIZ UDGothic"/>
                <a:cs typeface="BIZ UDGothic"/>
              </a:rPr>
              <a:t>Городские поселения </a:t>
            </a:r>
          </a:p>
          <a:p>
            <a:endParaRPr lang="ru-RU" b="1">
              <a:solidFill>
                <a:srgbClr val="54ADFE"/>
              </a:solidFill>
              <a:latin typeface="Miratrix Normal"/>
              <a:ea typeface="BIZ UDGothic"/>
              <a:cs typeface="BIZ UDGothic"/>
            </a:endParaRPr>
          </a:p>
          <a:p>
            <a:r>
              <a:rPr lang="ru-RU" b="1">
                <a:solidFill>
                  <a:srgbClr val="54ADFE"/>
                </a:solidFill>
                <a:latin typeface="Miratrix Normal"/>
                <a:ea typeface="BIZ UDGothic"/>
                <a:cs typeface="BIZ UDGothic"/>
              </a:rPr>
              <a:t>Численность – до 50 000 чел. включительно</a:t>
            </a:r>
            <a:endParaRPr lang="ru-RU">
              <a:solidFill>
                <a:srgbClr val="54ADFE"/>
              </a:solidFill>
              <a:latin typeface="Miratrix Normal"/>
              <a:ea typeface="BIZ UDGothic"/>
              <a:cs typeface="BIZ UDGothic"/>
            </a:endParaRPr>
          </a:p>
        </p:txBody>
      </p:sp>
      <p:sp>
        <p:nvSpPr>
          <p:cNvPr id="32" name="Семиугольник 31"/>
          <p:cNvSpPr/>
          <p:nvPr/>
        </p:nvSpPr>
        <p:spPr>
          <a:xfrm>
            <a:off x="7994650" y="996950"/>
            <a:ext cx="1412875" cy="1206500"/>
          </a:xfrm>
          <a:prstGeom prst="heptagon">
            <a:avLst/>
          </a:prstGeom>
          <a:solidFill>
            <a:srgbClr val="008CFE"/>
          </a:solidFill>
          <a:ln>
            <a:solidFill>
              <a:srgbClr val="008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5 заявок</a:t>
            </a:r>
          </a:p>
        </p:txBody>
      </p:sp>
      <p:sp>
        <p:nvSpPr>
          <p:cNvPr id="28681" name="Прямоугольник 12"/>
          <p:cNvSpPr>
            <a:spLocks noChangeArrowheads="1"/>
          </p:cNvSpPr>
          <p:nvPr/>
        </p:nvSpPr>
        <p:spPr bwMode="auto">
          <a:xfrm>
            <a:off x="2101850" y="4378325"/>
            <a:ext cx="3132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92D050"/>
                </a:solidFill>
                <a:latin typeface="Miratrix Normal"/>
                <a:ea typeface="BIZ UDGothic"/>
                <a:cs typeface="BIZ UDGothic"/>
              </a:rPr>
              <a:t>9 городских поселений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275388" y="2659063"/>
          <a:ext cx="4108450" cy="403383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3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79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400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Муниципальный район</a:t>
                      </a:r>
                      <a:endParaRPr lang="ru-RU" sz="1400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Городское поселение</a:t>
                      </a:r>
                      <a:endParaRPr lang="ru-RU" sz="1400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1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Баймакский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г.Баймак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2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Белебеевский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Приютовский</a:t>
                      </a:r>
                      <a:r>
                        <a:rPr lang="ru-RU" sz="1400" b="1" dirty="0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поссовет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3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Бирский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г.Бирск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4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Благовещенский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г.Благовещенск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5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Давлекановский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г.Давлеканово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6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Дюртюлинский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г.Дюртюли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7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Учалинский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г.Учалы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8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Чишминский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Чишминский</a:t>
                      </a:r>
                      <a:r>
                        <a:rPr lang="ru-RU" sz="1400" b="1" dirty="0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поссовет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9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Янаульский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г.Янаул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Количество заявок, подаваемых на ППМИ-2023</a:t>
            </a:r>
          </a:p>
        </p:txBody>
      </p:sp>
      <p:sp>
        <p:nvSpPr>
          <p:cNvPr id="29699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29700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9701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9702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29703" name="Прямоугольник 8"/>
          <p:cNvSpPr>
            <a:spLocks noChangeArrowheads="1"/>
          </p:cNvSpPr>
          <p:nvPr/>
        </p:nvSpPr>
        <p:spPr bwMode="auto">
          <a:xfrm>
            <a:off x="1173163" y="1260475"/>
            <a:ext cx="77549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54ADFE"/>
                </a:solidFill>
                <a:latin typeface="Miratrix Normal"/>
                <a:ea typeface="BIZ UDGothic"/>
                <a:cs typeface="BIZ UDGothic"/>
              </a:rPr>
              <a:t>Городские поселения </a:t>
            </a:r>
          </a:p>
          <a:p>
            <a:endParaRPr lang="ru-RU" b="1">
              <a:solidFill>
                <a:srgbClr val="54ADFE"/>
              </a:solidFill>
              <a:latin typeface="Miratrix Normal"/>
              <a:ea typeface="BIZ UDGothic"/>
              <a:cs typeface="BIZ UDGothic"/>
            </a:endParaRPr>
          </a:p>
          <a:p>
            <a:r>
              <a:rPr lang="ru-RU" b="1">
                <a:solidFill>
                  <a:srgbClr val="54ADFE"/>
                </a:solidFill>
                <a:latin typeface="Miratrix Normal"/>
                <a:ea typeface="BIZ UDGothic"/>
                <a:cs typeface="BIZ UDGothic"/>
              </a:rPr>
              <a:t>Численность – от 50 001 чел. и более</a:t>
            </a:r>
            <a:endParaRPr lang="ru-RU">
              <a:solidFill>
                <a:srgbClr val="54ADFE"/>
              </a:solidFill>
              <a:latin typeface="Miratrix Normal"/>
              <a:ea typeface="BIZ UDGothic"/>
              <a:cs typeface="BIZ UDGothic"/>
            </a:endParaRPr>
          </a:p>
        </p:txBody>
      </p:sp>
      <p:sp>
        <p:nvSpPr>
          <p:cNvPr id="32" name="Семиугольник 31"/>
          <p:cNvSpPr/>
          <p:nvPr/>
        </p:nvSpPr>
        <p:spPr>
          <a:xfrm>
            <a:off x="7994650" y="996950"/>
            <a:ext cx="1412875" cy="1206500"/>
          </a:xfrm>
          <a:prstGeom prst="heptagon">
            <a:avLst/>
          </a:prstGeom>
          <a:solidFill>
            <a:srgbClr val="008CFE"/>
          </a:solidFill>
          <a:ln>
            <a:solidFill>
              <a:srgbClr val="008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10 заявок</a:t>
            </a:r>
          </a:p>
        </p:txBody>
      </p:sp>
      <p:sp>
        <p:nvSpPr>
          <p:cNvPr id="29705" name="Прямоугольник 12"/>
          <p:cNvSpPr>
            <a:spLocks noChangeArrowheads="1"/>
          </p:cNvSpPr>
          <p:nvPr/>
        </p:nvSpPr>
        <p:spPr bwMode="auto">
          <a:xfrm>
            <a:off x="2101850" y="4378325"/>
            <a:ext cx="3132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92D050"/>
                </a:solidFill>
                <a:latin typeface="Miratrix Normal"/>
                <a:ea typeface="BIZ UDGothic"/>
                <a:cs typeface="BIZ UDGothic"/>
              </a:rPr>
              <a:t>5 городских поселений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211888" y="3516313"/>
          <a:ext cx="4108450" cy="246221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3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3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17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179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400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Муниципальный район</a:t>
                      </a:r>
                      <a:endParaRPr lang="ru-RU" sz="1400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Городское поселение</a:t>
                      </a:r>
                      <a:endParaRPr lang="ru-RU" sz="1400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1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Белебеевский</a:t>
                      </a:r>
                      <a:endParaRPr lang="ru-RU" sz="1400" b="1" dirty="0" smtClean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г.Белебей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2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Белорецкий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г.Белорецк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3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Ишимбайский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г.Ишимбай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4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Мелеузовский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г.Мелеуз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79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62B4FE"/>
                          </a:solidFill>
                          <a:latin typeface="Miratrix Normal" panose="00000500000000000000"/>
                        </a:rPr>
                        <a:t>5</a:t>
                      </a:r>
                      <a:endParaRPr lang="ru-RU" sz="1400" b="1" dirty="0">
                        <a:solidFill>
                          <a:srgbClr val="62B4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Туймазинский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solidFill>
                            <a:srgbClr val="62B4FE"/>
                          </a:solidFill>
                          <a:effectLst/>
                          <a:latin typeface="Miratrix Normal" panose="0000050000000000000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г.Туймазы</a:t>
                      </a:r>
                      <a:endParaRPr lang="ru-RU" sz="1400" b="1" dirty="0">
                        <a:solidFill>
                          <a:srgbClr val="62B4FE"/>
                        </a:solidFill>
                        <a:effectLst/>
                        <a:latin typeface="Miratrix Normal" panose="0000050000000000000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СП, ГП в конкурсе городских округов</a:t>
            </a:r>
          </a:p>
        </p:txBody>
      </p:sp>
      <p:sp>
        <p:nvSpPr>
          <p:cNvPr id="30723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30724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0725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0726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30727" name="Прямоугольник 43"/>
          <p:cNvSpPr>
            <a:spLocks noChangeArrowheads="1"/>
          </p:cNvSpPr>
          <p:nvPr/>
        </p:nvSpPr>
        <p:spPr bwMode="auto">
          <a:xfrm>
            <a:off x="868363" y="2738438"/>
            <a:ext cx="97758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Сельское или городское поселение, имеющее в составе населенный пункт с численностью жителей более </a:t>
            </a:r>
            <a:r>
              <a:rPr lang="ru-RU" b="1">
                <a:solidFill>
                  <a:srgbClr val="92D050"/>
                </a:solidFill>
                <a:latin typeface="Montserrat"/>
                <a:ea typeface="BIZ UDGothic"/>
                <a:cs typeface="BIZ UDGothic"/>
              </a:rPr>
              <a:t>3000</a:t>
            </a:r>
            <a:r>
              <a:rPr lang="ru-RU" b="1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 чел., могут принять участие в конкурсном отборе на территории городских округов.</a:t>
            </a:r>
          </a:p>
        </p:txBody>
      </p:sp>
      <p:cxnSp>
        <p:nvCxnSpPr>
          <p:cNvPr id="3" name="Соединительная линия уступом 2"/>
          <p:cNvCxnSpPr/>
          <p:nvPr/>
        </p:nvCxnSpPr>
        <p:spPr>
          <a:xfrm rot="16200000" flipH="1">
            <a:off x="5584826" y="4325937"/>
            <a:ext cx="1966912" cy="957263"/>
          </a:xfrm>
          <a:prstGeom prst="bentConnector3">
            <a:avLst/>
          </a:prstGeom>
          <a:ln w="25400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9" name="Прямоугольник 15"/>
          <p:cNvSpPr>
            <a:spLocks noChangeArrowheads="1"/>
          </p:cNvSpPr>
          <p:nvPr/>
        </p:nvSpPr>
        <p:spPr bwMode="auto">
          <a:xfrm>
            <a:off x="7502525" y="5705475"/>
            <a:ext cx="3389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В предыдущей редакции было - 5000 чел.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КРИТЕРИИ КОНКУРСНОГО ОТБОРА ППМИ-2023</a:t>
            </a:r>
          </a:p>
        </p:txBody>
      </p:sp>
      <p:sp>
        <p:nvSpPr>
          <p:cNvPr id="31747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31748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1749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1750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19138" y="1165225"/>
          <a:ext cx="10890250" cy="552291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5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0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5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0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747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Критерий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Обязательное значение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Максимальное значение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Формула расчета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Вес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Max </a:t>
                      </a:r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итоговый балл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225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1.1</a:t>
                      </a:r>
                      <a:endParaRPr lang="ru-RU" sz="15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Вклад участников реализации проекта в его финансирование</a:t>
                      </a:r>
                      <a:endParaRPr lang="ru-RU" sz="15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0,45</a:t>
                      </a:r>
                      <a:endParaRPr lang="ru-RU" sz="15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45</a:t>
                      </a:r>
                      <a:endParaRPr lang="ru-RU" sz="15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29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1.1.1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Уровень </a:t>
                      </a:r>
                      <a:r>
                        <a:rPr lang="ru-RU" sz="15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софинансирования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проекта со стороны бюджета поселения (МР)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5%</a:t>
                      </a:r>
                      <a:r>
                        <a:rPr lang="ru-RU" sz="15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от запрашиваемой субсидии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13% и более </a:t>
                      </a:r>
                      <a:r>
                        <a:rPr lang="ru-RU" sz="15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от запрашиваемой субсидии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1.Менее 13%:</a:t>
                      </a:r>
                    </a:p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 = (S - 5) / 8 x 100, где S - уровень </a:t>
                      </a:r>
                      <a:r>
                        <a:rPr lang="ru-RU" sz="15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софинансирования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 %.</a:t>
                      </a:r>
                    </a:p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2.От 13% и более 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начисляется 100 баллов.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0,10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10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6675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1.1.2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Уровень </a:t>
                      </a:r>
                      <a:r>
                        <a:rPr lang="ru-RU" sz="15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софинансирования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проекта со стороны населения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2% </a:t>
                      </a:r>
                      <a:r>
                        <a:rPr lang="ru-RU" sz="15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от запрашиваемой субсидии</a:t>
                      </a:r>
                      <a:endParaRPr lang="ru-RU" sz="15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algn="ctr"/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8% и более </a:t>
                      </a:r>
                      <a:r>
                        <a:rPr lang="ru-RU" sz="15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от запрашиваемой субсидии</a:t>
                      </a:r>
                      <a:endParaRPr lang="ru-RU" sz="15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algn="ctr"/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1.Менее 8%:</a:t>
                      </a:r>
                    </a:p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 = (S - 2) / 6 x 100, где S - уровень </a:t>
                      </a:r>
                      <a:r>
                        <a:rPr lang="ru-RU" sz="15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софинансирования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 %.</a:t>
                      </a:r>
                    </a:p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2.От 8% и более 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начисляется 100 баллов.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0,15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15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КРИТЕРИИ КОНКУРСНОГО ОТБОРА ППМИ-2023</a:t>
            </a:r>
          </a:p>
        </p:txBody>
      </p:sp>
      <p:sp>
        <p:nvSpPr>
          <p:cNvPr id="32771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32772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2773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2774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19138" y="1165225"/>
          <a:ext cx="10890250" cy="552291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5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06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50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900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747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Критерий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Обязательное значение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Максимальное значение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Формула расчета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Вес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Max </a:t>
                      </a:r>
                      <a:r>
                        <a:rPr lang="ru-RU" sz="16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итоговый балл</a:t>
                      </a:r>
                      <a:endParaRPr lang="ru-RU" sz="16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225"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1.1</a:t>
                      </a:r>
                      <a:endParaRPr lang="ru-RU" sz="15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Вклад участников реализации проекта в его финансирование</a:t>
                      </a:r>
                      <a:endParaRPr lang="ru-RU" sz="15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0,45</a:t>
                      </a:r>
                      <a:endParaRPr lang="ru-RU" sz="15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45</a:t>
                      </a:r>
                      <a:endParaRPr lang="ru-RU" sz="15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2291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1.1.3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Уровень </a:t>
                      </a:r>
                      <a:r>
                        <a:rPr lang="ru-RU" sz="15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софинансирования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проекта со стороны организаций и других внебюджетных источников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8% и более </a:t>
                      </a:r>
                      <a:r>
                        <a:rPr lang="ru-RU" sz="15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от запрашиваемой субсидии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1.Менее 8%:</a:t>
                      </a:r>
                    </a:p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 = S / 8 x 100, где S - уровень </a:t>
                      </a:r>
                      <a:r>
                        <a:rPr lang="ru-RU" sz="15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софинансирования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 %.</a:t>
                      </a:r>
                    </a:p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2.От 8% и более 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начисляется 100 баллов.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0,10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10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96675"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1.1.4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Вклад населения в реализацию проекта в </a:t>
                      </a:r>
                      <a:r>
                        <a:rPr lang="ru-RU" sz="15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неденежной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форме 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</a:p>
                    <a:p>
                      <a:pPr algn="ctr"/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5% и более </a:t>
                      </a:r>
                      <a:r>
                        <a:rPr lang="ru-RU" sz="15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от запрашиваемой субсидии*</a:t>
                      </a:r>
                      <a:endParaRPr lang="ru-RU" sz="15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algn="ctr"/>
                      <a:endParaRPr lang="ru-RU" sz="1500" baseline="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algn="ctr"/>
                      <a:endParaRPr lang="ru-RU" sz="1500" baseline="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algn="ctr"/>
                      <a:endParaRPr lang="ru-RU" sz="1500" baseline="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*(</a:t>
                      </a:r>
                      <a:r>
                        <a:rPr lang="ru-RU" sz="1200" baseline="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неденежный</a:t>
                      </a:r>
                      <a:r>
                        <a:rPr lang="ru-RU" sz="12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вклад переводится в стоимостное выражение) </a:t>
                      </a:r>
                      <a:endParaRPr lang="ru-RU" sz="12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1.Менее 5%:</a:t>
                      </a:r>
                    </a:p>
                    <a:p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 = S / 5 x 100, где S - уровень </a:t>
                      </a:r>
                      <a:r>
                        <a:rPr lang="ru-RU" sz="15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софинансирования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 %.</a:t>
                      </a:r>
                    </a:p>
                    <a:p>
                      <a:r>
                        <a:rPr lang="ru-RU" sz="15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2.От 5% и более </a:t>
                      </a:r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начисляется 100 баллов.</a:t>
                      </a:r>
                    </a:p>
                    <a:p>
                      <a:endParaRPr lang="ru-RU" sz="15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0,05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5</a:t>
                      </a:r>
                      <a:endParaRPr lang="ru-RU" sz="15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КРИТЕРИИ КОНКУРСНОГО ОТБОРА ППМИ-2023</a:t>
            </a:r>
          </a:p>
        </p:txBody>
      </p:sp>
      <p:sp>
        <p:nvSpPr>
          <p:cNvPr id="33795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33796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3797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3798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19138" y="1038225"/>
          <a:ext cx="10890250" cy="57531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56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3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2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0115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Критерий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Обязательное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Максимальное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Формула расчета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Вес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Max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итоговый балл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214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1.1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Вклад участников реализации проекта в его финансирование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0,45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45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210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1.1.5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Вклад организаций и других внебюджетных источников в реализацию проекта в </a:t>
                      </a:r>
                      <a:r>
                        <a:rPr lang="ru-RU" sz="14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неденежной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форме (материалы и другие формы)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5% и более </a:t>
                      </a:r>
                      <a:r>
                        <a:rPr lang="ru-RU" sz="14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от запрашиваемой субсидии*</a:t>
                      </a: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algn="ctr"/>
                      <a:endParaRPr lang="ru-RU" sz="1400" baseline="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algn="ctr"/>
                      <a:r>
                        <a:rPr lang="ru-RU" sz="12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*(</a:t>
                      </a:r>
                      <a:r>
                        <a:rPr lang="ru-RU" sz="1200" baseline="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неденежный</a:t>
                      </a:r>
                      <a:r>
                        <a:rPr lang="ru-RU" sz="12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вклад переводится в стоимостное выражение) </a:t>
                      </a:r>
                      <a:endParaRPr lang="ru-RU" sz="12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1.Менее 5%:</a:t>
                      </a:r>
                    </a:p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 = S / 5 x 100, где S - уровень </a:t>
                      </a:r>
                      <a:r>
                        <a:rPr lang="ru-RU" sz="14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софинансирования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 %.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2.От 5% и более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начисляется 100 баллов.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0,05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5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48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1.2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Социальная и экономическая эффективность реализации проекта: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0,06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6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65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1.2.1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Доля </a:t>
                      </a:r>
                      <a:r>
                        <a:rPr lang="ru-RU" sz="14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благополучателей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 общей численности населения населенного пункта (далее - НП)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5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0,04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4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26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1.2.1.1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доля прямых </a:t>
                      </a:r>
                      <a:r>
                        <a:rPr lang="ru-RU" sz="14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благополучателей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100% от общей численности населения населенного пункта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1.Менее 100%:</a:t>
                      </a:r>
                    </a:p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 = N x 60 / 100, где N - доля прямых </a:t>
                      </a:r>
                      <a:r>
                        <a:rPr lang="ru-RU" sz="14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благополучателей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 % от общей численности населения НП.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2.От 100% и более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начисляется 60 баллов.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0,04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2,4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КРИТЕРИИ КОНКУРСНОГО ОТБОРА ППМИ-2023</a:t>
            </a:r>
          </a:p>
        </p:txBody>
      </p:sp>
      <p:sp>
        <p:nvSpPr>
          <p:cNvPr id="34819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34820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4821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4822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19138" y="1038225"/>
          <a:ext cx="10890250" cy="570388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2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37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Критерий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Обязательное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Максимальное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Формула расчета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Вес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Max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итоговый балл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4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1.2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Социальная и экономическая эффективность реализации проекта: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0,06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6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60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1.2.1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Доля </a:t>
                      </a:r>
                      <a:r>
                        <a:rPr lang="ru-RU" sz="14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благополучателей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 общей численности населения населенного пункта (далее - НП)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0,04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4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099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1.2.1.2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доля косвенных </a:t>
                      </a:r>
                      <a:r>
                        <a:rPr lang="ru-RU" sz="14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благополучателей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100% от общей численности населения населенного пункта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1.Менее 100%:</a:t>
                      </a:r>
                    </a:p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 = N x 40 / 100, где N - доля прямых </a:t>
                      </a:r>
                      <a:r>
                        <a:rPr lang="ru-RU" sz="14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благополучателей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в % от общей численности населения НП.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2.От 100% и более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начисляется 40 баллов.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0,04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1,6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099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1.2.2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Доступность финансовых ресурсов, наличие механизмов содержания и эффективной эксплуатации объекта общественной инфраструктуры - результата реализации проекта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наличие документально подтвержденных финансовых ресурсов 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 наличие документально подтвержденных финансовых ресурсов и механизмов содержания и эксплуатации объекта - 100 баллов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0,02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КРИТЕРИИ КОНКУРСНОГО ОТБОРА ППМИ-2023</a:t>
            </a:r>
          </a:p>
        </p:txBody>
      </p:sp>
      <p:sp>
        <p:nvSpPr>
          <p:cNvPr id="35843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35844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5845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5846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19138" y="1038225"/>
          <a:ext cx="10890250" cy="47371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2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37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Критерий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Обязательное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Максимальное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Формула расчета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Вес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Max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итоговый балл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4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1.3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Степень участия населения НП в определении и решении проблемы, заявленной в проекте: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0,48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48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524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1.3.1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Степень участия населения НП в идентификации проблемы в процессе ее предварительного рассмотрения 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50% от общей численности населения НП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1.Менее 50%:</a:t>
                      </a:r>
                    </a:p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 = N / 50 x 100, где N - доля участвующего населения в процентах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2.От 50% и более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начисляется 100 баллов.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0,15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15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099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1.3.2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Степень участия населения в определении параметров проекта на заключительном собрании жителей НП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</a:p>
                    <a:p>
                      <a:pPr algn="ctr"/>
                      <a:endParaRPr lang="ru-R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10% от общей численности населения НП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1.Менее 10%:</a:t>
                      </a:r>
                    </a:p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 = N / 10 x 100, где N - доля участвующего населения в процентах</a:t>
                      </a:r>
                    </a:p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2.От 10% и более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начисляется 100 баллов.</a:t>
                      </a:r>
                    </a:p>
                    <a:p>
                      <a:pPr algn="l"/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0,20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20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025" y="1085850"/>
            <a:ext cx="3730625" cy="438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16388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16389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16390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16391" name="Прямоугольник 9"/>
          <p:cNvSpPr>
            <a:spLocks noChangeArrowheads="1"/>
          </p:cNvSpPr>
          <p:nvPr/>
        </p:nvSpPr>
        <p:spPr bwMode="auto">
          <a:xfrm>
            <a:off x="719138" y="68263"/>
            <a:ext cx="8982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ПРОГРАММА ПОДДЕРЖКИ МЕСТНЫХ</a:t>
            </a:r>
            <a:r>
              <a:rPr lang="en-US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ИНИЦИАТИВ 2022</a:t>
            </a:r>
          </a:p>
        </p:txBody>
      </p: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9275763" y="1828800"/>
            <a:ext cx="2578100" cy="194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77" tIns="34289" rIns="68577" bIns="34289">
            <a:spAutoFit/>
          </a:bodyPr>
          <a:lstStyle/>
          <a:p>
            <a:r>
              <a:rPr lang="ru-RU" sz="3600" b="1">
                <a:solidFill>
                  <a:srgbClr val="0178E0"/>
                </a:solidFill>
                <a:latin typeface="Miratrix Normal"/>
              </a:rPr>
              <a:t>1143</a:t>
            </a:r>
            <a:r>
              <a:rPr lang="ru-RU" sz="2400" b="1">
                <a:solidFill>
                  <a:srgbClr val="0178E0"/>
                </a:solidFill>
                <a:latin typeface="Miratrix Normal"/>
              </a:rPr>
              <a:t> </a:t>
            </a:r>
          </a:p>
          <a:p>
            <a:r>
              <a:rPr lang="ru-RU" b="1">
                <a:solidFill>
                  <a:srgbClr val="0178E0"/>
                </a:solidFill>
                <a:latin typeface="Montserrat"/>
                <a:ea typeface="BIZ UDGothic"/>
                <a:cs typeface="Calibri Light" pitchFamily="34" charset="0"/>
              </a:rPr>
              <a:t>заявок подано</a:t>
            </a:r>
          </a:p>
          <a:p>
            <a:r>
              <a:rPr lang="ru-RU" sz="1100" b="1" i="1">
                <a:solidFill>
                  <a:srgbClr val="00B0F0"/>
                </a:solidFill>
                <a:latin typeface="Montserrat"/>
                <a:ea typeface="BIZ UDGothic"/>
                <a:cs typeface="Calibri Light" pitchFamily="34" charset="0"/>
              </a:rPr>
              <a:t>из них</a:t>
            </a:r>
          </a:p>
          <a:p>
            <a:r>
              <a:rPr lang="ru-RU" b="1">
                <a:solidFill>
                  <a:srgbClr val="00B0F0"/>
                </a:solidFill>
                <a:latin typeface="Montserrat"/>
                <a:ea typeface="BIZ UDGothic"/>
                <a:cs typeface="Calibri Light" pitchFamily="34" charset="0"/>
              </a:rPr>
              <a:t>МР — 699</a:t>
            </a:r>
          </a:p>
          <a:p>
            <a:r>
              <a:rPr lang="ru-RU" b="1">
                <a:solidFill>
                  <a:srgbClr val="00B0F0"/>
                </a:solidFill>
                <a:latin typeface="Montserrat"/>
                <a:ea typeface="BIZ UDGothic"/>
                <a:cs typeface="Calibri Light" pitchFamily="34" charset="0"/>
              </a:rPr>
              <a:t>ГО — 444</a:t>
            </a:r>
            <a:br>
              <a:rPr lang="ru-RU" b="1">
                <a:solidFill>
                  <a:srgbClr val="00B0F0"/>
                </a:solidFill>
                <a:latin typeface="Montserrat"/>
                <a:ea typeface="BIZ UDGothic"/>
                <a:cs typeface="Calibri Light" pitchFamily="34" charset="0"/>
              </a:rPr>
            </a:br>
            <a:r>
              <a:rPr lang="ru-RU" b="1">
                <a:solidFill>
                  <a:srgbClr val="00B0F0"/>
                </a:solidFill>
                <a:latin typeface="Montserrat"/>
                <a:ea typeface="BIZ UDGothic"/>
                <a:cs typeface="Calibri Light" pitchFamily="34" charset="0"/>
              </a:rPr>
              <a:t>(включая МР — 38)</a:t>
            </a:r>
          </a:p>
        </p:txBody>
      </p:sp>
      <p:pic>
        <p:nvPicPr>
          <p:cNvPr id="16393" name="Рисунок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67650" y="2095500"/>
            <a:ext cx="1408113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15263" y="4405313"/>
            <a:ext cx="140970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5" name="TextBox 17"/>
          <p:cNvSpPr txBox="1">
            <a:spLocks noChangeArrowheads="1"/>
          </p:cNvSpPr>
          <p:nvPr/>
        </p:nvSpPr>
        <p:spPr bwMode="auto">
          <a:xfrm>
            <a:off x="9242425" y="4302125"/>
            <a:ext cx="29337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0178E0"/>
                </a:solidFill>
                <a:latin typeface="Miratrix Normal"/>
              </a:rPr>
              <a:t>645 </a:t>
            </a:r>
          </a:p>
          <a:p>
            <a:r>
              <a:rPr lang="ru-RU" b="1">
                <a:solidFill>
                  <a:srgbClr val="0178E0"/>
                </a:solidFill>
                <a:latin typeface="Montserrat"/>
                <a:ea typeface="BIZ UDGothic"/>
                <a:cs typeface="Calibri Light" pitchFamily="34" charset="0"/>
              </a:rPr>
              <a:t>проектов-победителей</a:t>
            </a:r>
          </a:p>
          <a:p>
            <a:r>
              <a:rPr lang="ru-RU" sz="1100" b="1" i="1">
                <a:solidFill>
                  <a:srgbClr val="00B0F0"/>
                </a:solidFill>
                <a:latin typeface="Montserrat"/>
                <a:ea typeface="BIZ UDGothic"/>
                <a:cs typeface="Calibri Light" pitchFamily="34" charset="0"/>
              </a:rPr>
              <a:t>из них</a:t>
            </a:r>
          </a:p>
          <a:p>
            <a:r>
              <a:rPr lang="ru-RU" b="1">
                <a:solidFill>
                  <a:srgbClr val="00B0F0"/>
                </a:solidFill>
                <a:latin typeface="Montserrat"/>
                <a:ea typeface="BIZ UDGothic"/>
                <a:cs typeface="Calibri Light" pitchFamily="34" charset="0"/>
              </a:rPr>
              <a:t>МР — 397</a:t>
            </a:r>
          </a:p>
          <a:p>
            <a:r>
              <a:rPr lang="ru-RU" b="1">
                <a:solidFill>
                  <a:srgbClr val="00B0F0"/>
                </a:solidFill>
                <a:latin typeface="Montserrat"/>
                <a:ea typeface="BIZ UDGothic"/>
                <a:cs typeface="Calibri Light" pitchFamily="34" charset="0"/>
              </a:rPr>
              <a:t>ГО — 248</a:t>
            </a:r>
            <a:br>
              <a:rPr lang="ru-RU" b="1">
                <a:solidFill>
                  <a:srgbClr val="00B0F0"/>
                </a:solidFill>
                <a:latin typeface="Montserrat"/>
                <a:ea typeface="BIZ UDGothic"/>
                <a:cs typeface="Calibri Light" pitchFamily="34" charset="0"/>
              </a:rPr>
            </a:br>
            <a:r>
              <a:rPr lang="ru-RU" b="1">
                <a:solidFill>
                  <a:srgbClr val="00B0F0"/>
                </a:solidFill>
                <a:latin typeface="Montserrat"/>
                <a:ea typeface="BIZ UDGothic"/>
                <a:cs typeface="Calibri Light" pitchFamily="34" charset="0"/>
              </a:rPr>
              <a:t>(включая МР — 20)</a:t>
            </a:r>
          </a:p>
        </p:txBody>
      </p:sp>
      <p:sp>
        <p:nvSpPr>
          <p:cNvPr id="16396" name="TextBox 26"/>
          <p:cNvSpPr txBox="1">
            <a:spLocks noChangeArrowheads="1"/>
          </p:cNvSpPr>
          <p:nvPr/>
        </p:nvSpPr>
        <p:spPr bwMode="auto">
          <a:xfrm>
            <a:off x="279400" y="5467350"/>
            <a:ext cx="265588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178E0"/>
                </a:solidFill>
                <a:latin typeface="Miratrix Normal"/>
              </a:rPr>
              <a:t>СУБСИДИЯ РБ</a:t>
            </a:r>
          </a:p>
          <a:p>
            <a:r>
              <a:rPr lang="ru-RU" sz="2800">
                <a:solidFill>
                  <a:srgbClr val="0178E0"/>
                </a:solidFill>
                <a:latin typeface="Miratrix Normal"/>
              </a:rPr>
              <a:t>499,6</a:t>
            </a:r>
            <a:r>
              <a:rPr lang="ru-RU" sz="2800">
                <a:solidFill>
                  <a:srgbClr val="0178E0"/>
                </a:solidFill>
                <a:latin typeface="Montserrat"/>
              </a:rPr>
              <a:t> млн ₽</a:t>
            </a:r>
          </a:p>
        </p:txBody>
      </p:sp>
      <p:sp>
        <p:nvSpPr>
          <p:cNvPr id="16397" name="TextBox 28"/>
          <p:cNvSpPr txBox="1">
            <a:spLocks noChangeArrowheads="1"/>
          </p:cNvSpPr>
          <p:nvPr/>
        </p:nvSpPr>
        <p:spPr bwMode="auto">
          <a:xfrm>
            <a:off x="4808538" y="5189538"/>
            <a:ext cx="347345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178E0"/>
                </a:solidFill>
                <a:latin typeface="Miratrix Normal"/>
              </a:rPr>
              <a:t>КОНКУРС</a:t>
            </a:r>
            <a:br>
              <a:rPr lang="ru-RU" sz="2000" b="1">
                <a:solidFill>
                  <a:srgbClr val="0178E0"/>
                </a:solidFill>
                <a:latin typeface="Miratrix Normal"/>
              </a:rPr>
            </a:br>
            <a:r>
              <a:rPr lang="ru-RU" sz="2000" b="1">
                <a:solidFill>
                  <a:srgbClr val="0178E0"/>
                </a:solidFill>
                <a:latin typeface="Miratrix Normal"/>
              </a:rPr>
              <a:t>поселений и МР</a:t>
            </a:r>
            <a:br>
              <a:rPr lang="ru-RU" sz="2000" b="1">
                <a:solidFill>
                  <a:srgbClr val="0178E0"/>
                </a:solidFill>
                <a:latin typeface="Miratrix Normal"/>
              </a:rPr>
            </a:br>
            <a:r>
              <a:rPr lang="ru-RU" sz="2800">
                <a:solidFill>
                  <a:srgbClr val="0178E0"/>
                </a:solidFill>
                <a:latin typeface="Miratrix Normal"/>
              </a:rPr>
              <a:t>285,7</a:t>
            </a:r>
            <a:r>
              <a:rPr lang="ru-RU" sz="2800">
                <a:solidFill>
                  <a:srgbClr val="0178E0"/>
                </a:solidFill>
                <a:latin typeface="Montserrat"/>
              </a:rPr>
              <a:t> млн ₽</a:t>
            </a:r>
          </a:p>
        </p:txBody>
      </p:sp>
      <p:pic>
        <p:nvPicPr>
          <p:cNvPr id="16398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1350" y="3517900"/>
            <a:ext cx="1236663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9" name="Рисунок 1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68650" y="1370013"/>
            <a:ext cx="2659063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0" name="Рисунок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100388" y="3092450"/>
            <a:ext cx="2055812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1" name="Рисунок 2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50464" flipH="1">
            <a:off x="3722688" y="3875088"/>
            <a:ext cx="1236662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2" name="Рисунок 3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172956" flipH="1" flipV="1">
            <a:off x="4583113" y="1633538"/>
            <a:ext cx="1090612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3" name="TextBox 27"/>
          <p:cNvSpPr txBox="1">
            <a:spLocks noChangeArrowheads="1"/>
          </p:cNvSpPr>
          <p:nvPr/>
        </p:nvSpPr>
        <p:spPr bwMode="auto">
          <a:xfrm>
            <a:off x="4954588" y="1235075"/>
            <a:ext cx="2763837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0178E0"/>
                </a:solidFill>
                <a:latin typeface="Miratrix Normal"/>
              </a:rPr>
              <a:t>КОНКУРС ГО</a:t>
            </a:r>
          </a:p>
          <a:p>
            <a:r>
              <a:rPr lang="ru-RU" sz="2800">
                <a:solidFill>
                  <a:srgbClr val="0178E0"/>
                </a:solidFill>
                <a:latin typeface="Montserrat"/>
              </a:rPr>
              <a:t>213,9 млн 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КРИТЕРИИ КОНКУРСНОГО ОТБОРА ППМИ-2023</a:t>
            </a:r>
          </a:p>
        </p:txBody>
      </p:sp>
      <p:sp>
        <p:nvSpPr>
          <p:cNvPr id="36867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36868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6869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6870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19138" y="1038225"/>
          <a:ext cx="10890250" cy="498951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2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1378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Критерий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Обязательное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Максимальное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Формула расчета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Вес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Max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итоговый балл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41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1.3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Степень участия населения НП в определении и решении проблемы, заявленной в проекте: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0,48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48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06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1.3.3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Уровень вовлеченности инициативной группы в подготовку проекта для участия в конкурсном отборе: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0,03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3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168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А)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наличие протокола(-</a:t>
                      </a:r>
                      <a:r>
                        <a:rPr lang="ru-RU" sz="1400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ов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) заседания(-й) инициативной группы, фотографии(й) проведения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  <a:endParaRPr lang="ru-RU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наличие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А)наличие – 50 баллов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Б) отсутствие</a:t>
                      </a:r>
                      <a:r>
                        <a:rPr lang="ru-RU" sz="14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– 0 баллов</a:t>
                      </a: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0,03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1,5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8099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Б)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размещение в социальных сетях членами инициативной группы информации по информированию населения о подготовительной работе в рамках участия проекта в конкурсном отборе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  <a:endParaRPr lang="ru-RU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наличие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А)наличие – 50 баллов</a:t>
                      </a:r>
                    </a:p>
                    <a:p>
                      <a:pPr algn="l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Б) отсутствие</a:t>
                      </a:r>
                      <a:r>
                        <a:rPr lang="ru-RU" sz="14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– 0 баллов</a:t>
                      </a: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algn="l"/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0,03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1,5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КРИТЕРИИ КОНКУРСНОГО ОТБОРА ППМИ-2023</a:t>
            </a:r>
          </a:p>
        </p:txBody>
      </p:sp>
      <p:sp>
        <p:nvSpPr>
          <p:cNvPr id="37891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37892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7893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7894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19138" y="1376363"/>
          <a:ext cx="10890250" cy="445452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2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2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Критерий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Обязательное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Максимальное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Формула расчета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Вес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Max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итоговый балл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43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1.3.4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Использование средств массовой информации и других средств информирования населения в процессе отбора приоритетной проблемы и разработки заявки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0,10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10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6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А)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использование </a:t>
                      </a:r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нескольких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видов СМИ и других средств информирования населения (специальные информационные стенды и (или) печатные издания, и (или) информационно-телекоммуникационная сеть «Интернет», и (или) телевидение, и (или) радио, и (или) мессенджерах, и (или) иных средств)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  <a:endParaRPr lang="ru-RU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наличие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а) 4-х и более видов – 40 баллов;</a:t>
                      </a:r>
                    </a:p>
                    <a:p>
                      <a:pPr algn="l"/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б) 3-х видов – 30 баллов;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в) 2-х видов – 20 баллов;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г) 1-го вида – 10 баллов;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Отсутствие – 0</a:t>
                      </a:r>
                      <a:r>
                        <a:rPr lang="ru-RU" sz="14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баллов</a:t>
                      </a: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algn="l"/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0,10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4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КРИТЕРИИ КОНКУРСНОГО ОТБОРА ППМИ-2023</a:t>
            </a:r>
          </a:p>
        </p:txBody>
      </p:sp>
      <p:sp>
        <p:nvSpPr>
          <p:cNvPr id="38915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38916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8917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8918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19138" y="1376363"/>
          <a:ext cx="10890250" cy="496728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2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2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Критерий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Обязательное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Максимальное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Формула расчета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Вес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Max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итоговый балл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437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1.3.4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Использование средств массовой информации и других средств информирования населения в процессе отбора приоритетной проблемы и разработки заявки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0,10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10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46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Б)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Количество использования СМИ и других средств информирования населения (специальные информационные стенды и (или) печатные издания, и (или) информационно-телекоммуникационная сеть «Интернет», и (или) телевидение, и (или) радио, и (или) мессенджерах, и (или) иных средств)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  <a:endParaRPr lang="ru-RU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наличие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а) более 25 раз – 60 баллов;</a:t>
                      </a:r>
                    </a:p>
                    <a:p>
                      <a:pPr algn="l"/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б) от 21 до 25 раз – 50 баллов;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в) от 16 до 20 раз – 40 баллов;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г) от 11 до 15 раз – 30 баллов;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д) от 6 до 10 раз -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20 баллов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е)менее 5</a:t>
                      </a:r>
                      <a:r>
                        <a:rPr lang="ru-RU" sz="14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раз – 10 баллов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Отсутствие – 0</a:t>
                      </a:r>
                      <a:r>
                        <a:rPr lang="ru-RU" sz="1400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баллов</a:t>
                      </a:r>
                      <a:endParaRPr lang="ru-RU" sz="1400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0,10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6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КРИТЕРИИ КОНКУРСНОГО ОТБОРА ППМИ-2023</a:t>
            </a:r>
          </a:p>
        </p:txBody>
      </p:sp>
      <p:sp>
        <p:nvSpPr>
          <p:cNvPr id="39939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39940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9941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39942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719138" y="1376363"/>
          <a:ext cx="10890250" cy="393541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05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6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2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923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7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74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9428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№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Критерий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Обязательное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Максимальное значение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Формула расчета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Вес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Max </a:t>
                      </a:r>
                      <a:r>
                        <a:rPr lang="ru-RU" sz="140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итоговый балл</a:t>
                      </a:r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046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1.4</a:t>
                      </a:r>
                    </a:p>
                    <a:p>
                      <a:pPr algn="ctr"/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Проведение с населением культурно-массовых мероприятий, связанных с реализацией проекта (концертов, конкурсов рисунков, сочинений, стихотворений, частушек, акций, </a:t>
                      </a:r>
                      <a:r>
                        <a:rPr lang="ru-RU" sz="1400" b="1" dirty="0" err="1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флешмобов</a:t>
                      </a:r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, ярмарок и т.п.)</a:t>
                      </a:r>
                    </a:p>
                    <a:p>
                      <a:endParaRPr lang="ru-RU" sz="1400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-</a:t>
                      </a:r>
                      <a:endParaRPr lang="ru-RU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наличие проведенных мероприятий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а) от 5 и более– 100 баллов;</a:t>
                      </a:r>
                    </a:p>
                    <a:p>
                      <a:pPr algn="l"/>
                      <a:endParaRPr lang="ru-RU" sz="1400" b="1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б) 4 – 80 баллов;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в) 3 – 60 баллов;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г) 2 – 40 баллов;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д) 1 - 20 баллов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Отсутствие – 0</a:t>
                      </a:r>
                      <a:r>
                        <a:rPr lang="ru-RU" sz="1400" b="1" baseline="0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 баллов</a:t>
                      </a:r>
                      <a:endParaRPr lang="ru-RU" sz="1400" b="1" dirty="0" smtClean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0,01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54ADFE"/>
                          </a:solidFill>
                          <a:latin typeface="Miratrix Normal" panose="00000500000000000000"/>
                        </a:rPr>
                        <a:t>1</a:t>
                      </a:r>
                      <a:endParaRPr lang="ru-RU" sz="1400" b="1" dirty="0">
                        <a:solidFill>
                          <a:srgbClr val="54ADFE"/>
                        </a:solidFill>
                        <a:latin typeface="Miratrix Normal" panose="0000050000000000000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Прямоугольник 17"/>
          <p:cNvSpPr>
            <a:spLocks noChangeArrowheads="1"/>
          </p:cNvSpPr>
          <p:nvPr/>
        </p:nvSpPr>
        <p:spPr bwMode="auto">
          <a:xfrm>
            <a:off x="719138" y="18415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ПРОВЕДЕНИЕ СОБРАНИЙ</a:t>
            </a:r>
          </a:p>
        </p:txBody>
      </p:sp>
      <p:sp>
        <p:nvSpPr>
          <p:cNvPr id="40963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40964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0965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0966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40967" name="TextBox 12"/>
          <p:cNvSpPr txBox="1">
            <a:spLocks noChangeArrowheads="1"/>
          </p:cNvSpPr>
          <p:nvPr/>
        </p:nvSpPr>
        <p:spPr bwMode="auto">
          <a:xfrm>
            <a:off x="715963" y="2662238"/>
            <a:ext cx="111252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Все собрания проводятся в соответствии с Указом Главы Республики Башкортостан от 18 марта 2020 года № УГ- 111 «О введении режима «Повышенная готовность» на территории Республики Башкортостан в связи с угрозой распространения в Республике Башкортостан новой коронавирусной инфекции (COVID-2019)»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836705" y="3977566"/>
            <a:ext cx="2680282" cy="2010211"/>
          </a:xfrm>
          <a:prstGeom prst="flowChartDocumen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12350" r="13623" b="17934"/>
          <a:stretch/>
        </p:blipFill>
        <p:spPr>
          <a:xfrm>
            <a:off x="2649492" y="3968750"/>
            <a:ext cx="3335383" cy="2019027"/>
          </a:xfrm>
          <a:prstGeom prst="flowChartDocument">
            <a:avLst/>
          </a:prstGeom>
        </p:spPr>
      </p:pic>
      <p:pic>
        <p:nvPicPr>
          <p:cNvPr id="40970" name="Рисунок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82663" y="1154113"/>
            <a:ext cx="1820862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Рисунок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763"/>
            <a:ext cx="12192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Прямоугольник 27"/>
          <p:cNvSpPr>
            <a:spLocks noChangeArrowheads="1"/>
          </p:cNvSpPr>
          <p:nvPr/>
        </p:nvSpPr>
        <p:spPr bwMode="auto">
          <a:xfrm>
            <a:off x="719138" y="185738"/>
            <a:ext cx="9293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ПРЕДВАРИТЕЛЬНЫЕ МЕРОПРИЯТИЯ</a:t>
            </a:r>
          </a:p>
        </p:txBody>
      </p:sp>
      <p:sp>
        <p:nvSpPr>
          <p:cNvPr id="41987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41988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1989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1990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14" name="TextBox 13"/>
          <p:cNvSpPr txBox="1"/>
          <p:nvPr/>
        </p:nvSpPr>
        <p:spPr>
          <a:xfrm>
            <a:off x="874713" y="1770063"/>
            <a:ext cx="5443537" cy="3754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+mn-cs"/>
              </a:rPr>
              <a:t>проводятся при соблюдении всех</a:t>
            </a:r>
            <a:endParaRPr lang="en-US" sz="1400" dirty="0">
              <a:solidFill>
                <a:srgbClr val="0178E0"/>
              </a:solidFill>
              <a:latin typeface="Montserrat" panose="00000500000000000000" pitchFamily="2" charset="-52"/>
              <a:ea typeface="BIZ UDGothic" panose="020B0400000000000000" pitchFamily="33" charset="-12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+mn-cs"/>
              </a:rPr>
              <a:t>санитарно-эпидемиологических требований</a:t>
            </a:r>
            <a:endParaRPr lang="en-US" sz="1400" dirty="0">
              <a:solidFill>
                <a:srgbClr val="0178E0"/>
              </a:solidFill>
              <a:latin typeface="Montserrat" panose="00000500000000000000" pitchFamily="2" charset="-52"/>
              <a:ea typeface="BIZ UDGothic" panose="020B0400000000000000" pitchFamily="33" charset="-12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0178E0"/>
              </a:solidFill>
              <a:latin typeface="Montserrat" panose="00000500000000000000" pitchFamily="2" charset="-52"/>
              <a:ea typeface="BIZ UDGothic" panose="020B0400000000000000" pitchFamily="33" charset="-12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+mn-cs"/>
              </a:rPr>
              <a:t>основная цель: ознакомить жителей с программой, собрать список предварительных проблем, с которыми можно участвовать в ППМИ </a:t>
            </a:r>
            <a:endParaRPr lang="en-US" sz="1400" dirty="0">
              <a:solidFill>
                <a:srgbClr val="0178E0"/>
              </a:solidFill>
              <a:latin typeface="Montserrat" panose="00000500000000000000" pitchFamily="2" charset="-52"/>
              <a:ea typeface="BIZ UDGothic" panose="020B0400000000000000" pitchFamily="33" charset="-12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0178E0"/>
              </a:solidFill>
              <a:latin typeface="Montserrat" panose="00000500000000000000" pitchFamily="2" charset="-52"/>
              <a:ea typeface="BIZ UDGothic" panose="020B0400000000000000" pitchFamily="33" charset="-12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+mn-cs"/>
              </a:rPr>
              <a:t>проводятся: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+mn-cs"/>
              </a:rPr>
              <a:t>с жителями всего НП;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+mn-cs"/>
              </a:rPr>
              <a:t>с частью жителей НП: улицы, микрорайона и т.д.;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+mn-cs"/>
              </a:rPr>
              <a:t>с трудовыми коллективами и т.п.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0178E0"/>
              </a:solidFill>
              <a:latin typeface="Montserrat" panose="00000500000000000000" pitchFamily="2" charset="-52"/>
              <a:ea typeface="BIZ UDGothic" panose="020B0400000000000000" pitchFamily="33" charset="-12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+mn-cs"/>
              </a:rPr>
              <a:t>не являются обязательным элементом ППМИ, но входят в критерий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solidFill>
                <a:srgbClr val="0178E0"/>
              </a:solidFill>
              <a:latin typeface="Montserrat" panose="00000500000000000000" pitchFamily="2" charset="-52"/>
              <a:ea typeface="BIZ UDGothic" panose="020B0400000000000000" pitchFamily="33" charset="-128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ea typeface="BIZ UDGothic" panose="020B0400000000000000" pitchFamily="33" charset="-128"/>
                <a:cs typeface="+mn-cs"/>
              </a:rPr>
              <a:t>могут проводиться несколько раз</a:t>
            </a:r>
          </a:p>
        </p:txBody>
      </p:sp>
      <p:sp>
        <p:nvSpPr>
          <p:cNvPr id="41992" name="Прямоугольник 25"/>
          <p:cNvSpPr>
            <a:spLocks noChangeArrowheads="1"/>
          </p:cNvSpPr>
          <p:nvPr/>
        </p:nvSpPr>
        <p:spPr bwMode="auto">
          <a:xfrm>
            <a:off x="6656388" y="2011363"/>
            <a:ext cx="521335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места проведения: на улицах, в административных зданиях, подомовые и поквартирные обходы и т.п. при соблюдении всех санитарно-эпидемиологических требований</a:t>
            </a:r>
            <a:endParaRPr lang="en-US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r>
              <a:rPr lang="ru-RU" sz="1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жителям предоставляются анкеты/опросные листы </a:t>
            </a: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r>
              <a:rPr lang="ru-RU" sz="1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каждый респондент фотографируется</a:t>
            </a:r>
            <a:endParaRPr lang="en-US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r>
              <a:rPr lang="ru-RU" sz="1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используются плакаты «ППМИ-2023_Наименование населенного пункта» (лист А4)</a:t>
            </a: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r>
              <a:rPr lang="ru-RU" sz="1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по результатам проведенных опросов/анкетирования заполняется аналитическая ведомость</a:t>
            </a:r>
          </a:p>
        </p:txBody>
      </p:sp>
      <p:sp>
        <p:nvSpPr>
          <p:cNvPr id="41993" name="TextBox 3"/>
          <p:cNvSpPr txBox="1">
            <a:spLocks noChangeArrowheads="1"/>
          </p:cNvSpPr>
          <p:nvPr/>
        </p:nvSpPr>
        <p:spPr bwMode="auto">
          <a:xfrm>
            <a:off x="6681788" y="1316038"/>
            <a:ext cx="2349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iratrix Normal"/>
              </a:rPr>
              <a:t>ОПРОСЫ</a:t>
            </a:r>
          </a:p>
        </p:txBody>
      </p:sp>
      <p:sp>
        <p:nvSpPr>
          <p:cNvPr id="41994" name="TextBox 31"/>
          <p:cNvSpPr txBox="1">
            <a:spLocks noChangeArrowheads="1"/>
          </p:cNvSpPr>
          <p:nvPr/>
        </p:nvSpPr>
        <p:spPr bwMode="auto">
          <a:xfrm>
            <a:off x="1023938" y="1160463"/>
            <a:ext cx="26733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iratrix Normal"/>
              </a:rPr>
              <a:t>СОБРАНИЯ</a:t>
            </a:r>
          </a:p>
        </p:txBody>
      </p:sp>
      <p:sp>
        <p:nvSpPr>
          <p:cNvPr id="34" name="Овал 33"/>
          <p:cNvSpPr/>
          <p:nvPr/>
        </p:nvSpPr>
        <p:spPr>
          <a:xfrm>
            <a:off x="487363" y="1836738"/>
            <a:ext cx="198437" cy="193675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09575" y="2476500"/>
            <a:ext cx="200025" cy="195263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11188" y="1181100"/>
            <a:ext cx="323850" cy="325438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66738" y="3343275"/>
            <a:ext cx="198437" cy="195263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6530975" y="2033588"/>
            <a:ext cx="198438" cy="193675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Овал 41"/>
          <p:cNvSpPr/>
          <p:nvPr/>
        </p:nvSpPr>
        <p:spPr>
          <a:xfrm>
            <a:off x="6356350" y="3133725"/>
            <a:ext cx="200025" cy="193675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6405563" y="1327150"/>
            <a:ext cx="323850" cy="323850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6262688" y="3570288"/>
            <a:ext cx="200025" cy="193675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6273800" y="3990975"/>
            <a:ext cx="200025" cy="195263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2004" name="Рисунок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065213"/>
            <a:ext cx="822325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5" name="Рисунок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40700" y="1149350"/>
            <a:ext cx="69532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лилиния 5"/>
          <p:cNvSpPr/>
          <p:nvPr/>
        </p:nvSpPr>
        <p:spPr>
          <a:xfrm>
            <a:off x="523875" y="1298575"/>
            <a:ext cx="325438" cy="4075113"/>
          </a:xfrm>
          <a:custGeom>
            <a:avLst/>
            <a:gdLst>
              <a:gd name="connsiteX0" fmla="*/ 307827 w 325902"/>
              <a:gd name="connsiteY0" fmla="*/ 0 h 3874883"/>
              <a:gd name="connsiteX1" fmla="*/ 10 w 325902"/>
              <a:gd name="connsiteY1" fmla="*/ 1167897 h 3874883"/>
              <a:gd name="connsiteX2" fmla="*/ 316881 w 325902"/>
              <a:gd name="connsiteY2" fmla="*/ 2797521 h 3874883"/>
              <a:gd name="connsiteX3" fmla="*/ 208239 w 325902"/>
              <a:gd name="connsiteY3" fmla="*/ 3874883 h 387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2" h="3874883">
                <a:moveTo>
                  <a:pt x="307827" y="0"/>
                </a:moveTo>
                <a:cubicBezTo>
                  <a:pt x="153164" y="350822"/>
                  <a:pt x="-1499" y="701644"/>
                  <a:pt x="10" y="1167897"/>
                </a:cubicBezTo>
                <a:cubicBezTo>
                  <a:pt x="1519" y="1634150"/>
                  <a:pt x="282176" y="2346357"/>
                  <a:pt x="316881" y="2797521"/>
                </a:cubicBezTo>
                <a:cubicBezTo>
                  <a:pt x="351586" y="3248685"/>
                  <a:pt x="279912" y="3561784"/>
                  <a:pt x="208239" y="3874883"/>
                </a:cubicBezTo>
              </a:path>
            </a:pathLst>
          </a:custGeom>
          <a:noFill/>
          <a:ln w="19050">
            <a:solidFill>
              <a:srgbClr val="017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олилиния 6"/>
          <p:cNvSpPr/>
          <p:nvPr/>
        </p:nvSpPr>
        <p:spPr>
          <a:xfrm>
            <a:off x="6361113" y="1498600"/>
            <a:ext cx="296862" cy="3414713"/>
          </a:xfrm>
          <a:custGeom>
            <a:avLst/>
            <a:gdLst>
              <a:gd name="connsiteX0" fmla="*/ 147001 w 296043"/>
              <a:gd name="connsiteY0" fmla="*/ 0 h 2851842"/>
              <a:gd name="connsiteX1" fmla="*/ 291857 w 296043"/>
              <a:gd name="connsiteY1" fmla="*/ 742384 h 2851842"/>
              <a:gd name="connsiteX2" fmla="*/ 2146 w 296043"/>
              <a:gd name="connsiteY2" fmla="*/ 1747319 h 2851842"/>
              <a:gd name="connsiteX3" fmla="*/ 183215 w 296043"/>
              <a:gd name="connsiteY3" fmla="*/ 2851842 h 2851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043" h="2851842">
                <a:moveTo>
                  <a:pt x="147001" y="0"/>
                </a:moveTo>
                <a:cubicBezTo>
                  <a:pt x="231500" y="225582"/>
                  <a:pt x="316000" y="451164"/>
                  <a:pt x="291857" y="742384"/>
                </a:cubicBezTo>
                <a:cubicBezTo>
                  <a:pt x="267714" y="1033604"/>
                  <a:pt x="20253" y="1395743"/>
                  <a:pt x="2146" y="1747319"/>
                </a:cubicBezTo>
                <a:cubicBezTo>
                  <a:pt x="-15961" y="2098895"/>
                  <a:pt x="83627" y="2475368"/>
                  <a:pt x="183215" y="2851842"/>
                </a:cubicBezTo>
              </a:path>
            </a:pathLst>
          </a:custGeom>
          <a:noFill/>
          <a:ln w="19050">
            <a:solidFill>
              <a:srgbClr val="017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008" name="TextBox 30"/>
          <p:cNvSpPr txBox="1">
            <a:spLocks noChangeArrowheads="1"/>
          </p:cNvSpPr>
          <p:nvPr/>
        </p:nvSpPr>
        <p:spPr bwMode="auto">
          <a:xfrm>
            <a:off x="449263" y="5562600"/>
            <a:ext cx="60801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178E0"/>
                </a:solidFill>
                <a:latin typeface="Miratrix Normal"/>
              </a:rPr>
              <a:t>ИТОГ:</a:t>
            </a:r>
            <a:r>
              <a:rPr lang="ru-RU" sz="1400">
                <a:solidFill>
                  <a:srgbClr val="0178E0"/>
                </a:solidFill>
                <a:latin typeface="Miratrix Normal"/>
              </a:rPr>
              <a:t> 1.протокол(-ы) предварительного(-ых)собрания(-й);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2. лист(-ы) регистрации;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3. фотографии предварительных собраний;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4. инфоповод для публикаций в СМИ</a:t>
            </a:r>
          </a:p>
        </p:txBody>
      </p:sp>
      <p:sp>
        <p:nvSpPr>
          <p:cNvPr id="33" name="Овал 32"/>
          <p:cNvSpPr/>
          <p:nvPr/>
        </p:nvSpPr>
        <p:spPr>
          <a:xfrm>
            <a:off x="709613" y="4600575"/>
            <a:ext cx="198437" cy="193675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010" name="TextBox 39"/>
          <p:cNvSpPr txBox="1">
            <a:spLocks noChangeArrowheads="1"/>
          </p:cNvSpPr>
          <p:nvPr/>
        </p:nvSpPr>
        <p:spPr bwMode="auto">
          <a:xfrm>
            <a:off x="6681788" y="5519738"/>
            <a:ext cx="60817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178E0"/>
                </a:solidFill>
                <a:latin typeface="Miratrix Normal"/>
              </a:rPr>
              <a:t>ИТОГ:</a:t>
            </a:r>
            <a:r>
              <a:rPr lang="ru-RU" sz="1400">
                <a:solidFill>
                  <a:srgbClr val="0178E0"/>
                </a:solidFill>
                <a:latin typeface="Miratrix Normal"/>
              </a:rPr>
              <a:t> 1.фотографии всех опросных листов/анкет;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2. аналитическая ведомость;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3. фотографии респондентов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4. инфоповод для публикаций в СМИ</a:t>
            </a:r>
          </a:p>
        </p:txBody>
      </p:sp>
      <p:sp>
        <p:nvSpPr>
          <p:cNvPr id="47" name="Овал 46"/>
          <p:cNvSpPr/>
          <p:nvPr/>
        </p:nvSpPr>
        <p:spPr>
          <a:xfrm>
            <a:off x="6389688" y="4652963"/>
            <a:ext cx="200025" cy="195262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625475" y="5249863"/>
            <a:ext cx="198438" cy="193675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Рисунок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0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2013" y="1322388"/>
            <a:ext cx="3870325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0888" y="4021138"/>
            <a:ext cx="3881437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18263" y="1506538"/>
            <a:ext cx="4845050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Рисунок 2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Прямоугольник 27"/>
          <p:cNvSpPr>
            <a:spLocks noChangeArrowheads="1"/>
          </p:cNvSpPr>
          <p:nvPr/>
        </p:nvSpPr>
        <p:spPr bwMode="auto">
          <a:xfrm>
            <a:off x="719138" y="185738"/>
            <a:ext cx="9293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Заключительное (итоговое) собрание</a:t>
            </a:r>
          </a:p>
        </p:txBody>
      </p:sp>
      <p:sp>
        <p:nvSpPr>
          <p:cNvPr id="44035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44036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4037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4038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44039" name="TextBox 13"/>
          <p:cNvSpPr txBox="1">
            <a:spLocks noChangeArrowheads="1"/>
          </p:cNvSpPr>
          <p:nvPr/>
        </p:nvSpPr>
        <p:spPr bwMode="auto">
          <a:xfrm>
            <a:off x="909638" y="2022475"/>
            <a:ext cx="5443537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проводится при соблюдении всех</a:t>
            </a:r>
            <a:endParaRPr lang="en-US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r>
              <a:rPr lang="ru-RU" sz="1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санитарно-эпидемиологических требований</a:t>
            </a:r>
            <a:endParaRPr lang="en-US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r>
              <a:rPr lang="ru-RU" sz="1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основная цель: определиться с проектом для участия, уровнем софинансирования проекта со стороны населения, выбрать инициативную группу  </a:t>
            </a:r>
            <a:endParaRPr lang="en-US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r>
              <a:rPr lang="ru-RU" sz="1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в связи с коронавирусными ограничениями в один день могут быть проведены несколько собраний с разными группами жителей</a:t>
            </a: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r>
              <a:rPr lang="ru-RU" sz="1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обязательно производится видеосъемка итогового собрания</a:t>
            </a: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  <a:p>
            <a:endParaRPr lang="ru-RU" sz="14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</p:txBody>
      </p:sp>
      <p:sp>
        <p:nvSpPr>
          <p:cNvPr id="44040" name="TextBox 31"/>
          <p:cNvSpPr txBox="1">
            <a:spLocks noChangeArrowheads="1"/>
          </p:cNvSpPr>
          <p:nvPr/>
        </p:nvSpPr>
        <p:spPr bwMode="auto">
          <a:xfrm>
            <a:off x="974725" y="1296988"/>
            <a:ext cx="38782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iratrix Normal"/>
              </a:rPr>
              <a:t>Обязательно к проведению</a:t>
            </a:r>
          </a:p>
        </p:txBody>
      </p:sp>
      <p:sp>
        <p:nvSpPr>
          <p:cNvPr id="34" name="Овал 33"/>
          <p:cNvSpPr/>
          <p:nvPr/>
        </p:nvSpPr>
        <p:spPr>
          <a:xfrm>
            <a:off x="468313" y="2089150"/>
            <a:ext cx="200025" cy="193675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93700" y="2743200"/>
            <a:ext cx="200025" cy="195263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657225" y="1303338"/>
            <a:ext cx="323850" cy="323850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546100" y="3571875"/>
            <a:ext cx="200025" cy="193675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487363" y="1582738"/>
            <a:ext cx="327025" cy="3875087"/>
          </a:xfrm>
          <a:custGeom>
            <a:avLst/>
            <a:gdLst>
              <a:gd name="connsiteX0" fmla="*/ 307827 w 325902"/>
              <a:gd name="connsiteY0" fmla="*/ 0 h 3874883"/>
              <a:gd name="connsiteX1" fmla="*/ 10 w 325902"/>
              <a:gd name="connsiteY1" fmla="*/ 1167897 h 3874883"/>
              <a:gd name="connsiteX2" fmla="*/ 316881 w 325902"/>
              <a:gd name="connsiteY2" fmla="*/ 2797521 h 3874883"/>
              <a:gd name="connsiteX3" fmla="*/ 208239 w 325902"/>
              <a:gd name="connsiteY3" fmla="*/ 3874883 h 387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902" h="3874883">
                <a:moveTo>
                  <a:pt x="307827" y="0"/>
                </a:moveTo>
                <a:cubicBezTo>
                  <a:pt x="153164" y="350822"/>
                  <a:pt x="-1499" y="701644"/>
                  <a:pt x="10" y="1167897"/>
                </a:cubicBezTo>
                <a:cubicBezTo>
                  <a:pt x="1519" y="1634150"/>
                  <a:pt x="282176" y="2346357"/>
                  <a:pt x="316881" y="2797521"/>
                </a:cubicBezTo>
                <a:cubicBezTo>
                  <a:pt x="351586" y="3248685"/>
                  <a:pt x="279912" y="3561784"/>
                  <a:pt x="208239" y="3874883"/>
                </a:cubicBezTo>
              </a:path>
            </a:pathLst>
          </a:custGeom>
          <a:noFill/>
          <a:ln w="19050">
            <a:solidFill>
              <a:srgbClr val="017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046" name="TextBox 30"/>
          <p:cNvSpPr txBox="1">
            <a:spLocks noChangeArrowheads="1"/>
          </p:cNvSpPr>
          <p:nvPr/>
        </p:nvSpPr>
        <p:spPr bwMode="auto">
          <a:xfrm>
            <a:off x="7029450" y="2601913"/>
            <a:ext cx="485616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178E0"/>
                </a:solidFill>
                <a:latin typeface="Miratrix Normal"/>
              </a:rPr>
              <a:t>ИТОГ:</a:t>
            </a:r>
            <a:r>
              <a:rPr lang="ru-RU" sz="1400">
                <a:solidFill>
                  <a:srgbClr val="0178E0"/>
                </a:solidFill>
                <a:latin typeface="Miratrix Normal"/>
              </a:rPr>
              <a:t> 1.протокол заключительного собрания</a:t>
            </a:r>
            <a:br>
              <a:rPr lang="ru-RU" sz="1400">
                <a:solidFill>
                  <a:srgbClr val="0178E0"/>
                </a:solidFill>
                <a:latin typeface="Miratrix Normal"/>
              </a:rPr>
            </a:br>
            <a:r>
              <a:rPr lang="ru-RU" sz="1400">
                <a:solidFill>
                  <a:srgbClr val="0178E0"/>
                </a:solidFill>
                <a:latin typeface="Miratrix Normal"/>
              </a:rPr>
              <a:t>(в случае проведения нескольких собраний составляется общий протокол);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2. лист(-ы) регистрации;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3. фотографии заключительного собрания;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4. видео заключительного собрания;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5. инфоповод для публикаций в СМИ</a:t>
            </a:r>
          </a:p>
        </p:txBody>
      </p:sp>
      <p:sp>
        <p:nvSpPr>
          <p:cNvPr id="33" name="Овал 32"/>
          <p:cNvSpPr/>
          <p:nvPr/>
        </p:nvSpPr>
        <p:spPr>
          <a:xfrm>
            <a:off x="700088" y="4422775"/>
            <a:ext cx="200025" cy="195263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Рисунок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Прямоугольник 17"/>
          <p:cNvSpPr>
            <a:spLocks noChangeArrowheads="1"/>
          </p:cNvSpPr>
          <p:nvPr/>
        </p:nvSpPr>
        <p:spPr bwMode="auto">
          <a:xfrm>
            <a:off x="719138" y="19050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ПРОТОКОЛ ИТОГОВОГО СОБРАНИЯ</a:t>
            </a:r>
          </a:p>
        </p:txBody>
      </p:sp>
      <p:sp>
        <p:nvSpPr>
          <p:cNvPr id="45059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45060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5061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5062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45063" name="TextBox 12"/>
          <p:cNvSpPr txBox="1">
            <a:spLocks noChangeArrowheads="1"/>
          </p:cNvSpPr>
          <p:nvPr/>
        </p:nvSpPr>
        <p:spPr bwMode="auto">
          <a:xfrm>
            <a:off x="703263" y="2906713"/>
            <a:ext cx="11009312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178E0"/>
                </a:solidFill>
                <a:latin typeface="Miratrix Normal"/>
              </a:rPr>
              <a:t>Важно! </a:t>
            </a:r>
          </a:p>
          <a:p>
            <a:endParaRPr lang="ru-RU" b="1">
              <a:solidFill>
                <a:srgbClr val="0178E0"/>
              </a:solidFill>
              <a:latin typeface="Montserrat"/>
            </a:endParaRPr>
          </a:p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В последнем пункте протокола «Принятие решения о расходовании средств в случае экономии» рекомендуем прописывать: </a:t>
            </a:r>
          </a:p>
          <a:p>
            <a:endParaRPr lang="ru-RU" sz="1600">
              <a:solidFill>
                <a:srgbClr val="0178E0"/>
              </a:solidFill>
              <a:latin typeface="Montserrat"/>
            </a:endParaRPr>
          </a:p>
          <a:p>
            <a:r>
              <a:rPr lang="ru-RU" sz="1600">
                <a:solidFill>
                  <a:srgbClr val="0178E0"/>
                </a:solidFill>
                <a:latin typeface="Montserrat"/>
              </a:rPr>
              <a:t>«Во избежание нецелевого использования бюджетных средств субсидия, образовавшаяся в случае экономии, возвращается в бюджет РБ. Остальные средства могут быть израсходованы</a:t>
            </a:r>
          </a:p>
          <a:p>
            <a:r>
              <a:rPr lang="ru-RU" sz="1600">
                <a:solidFill>
                  <a:srgbClr val="0178E0"/>
                </a:solidFill>
                <a:latin typeface="Montserrat"/>
              </a:rPr>
              <a:t>на тот же проект.»</a:t>
            </a:r>
          </a:p>
          <a:p>
            <a:endParaRPr lang="ru-RU">
              <a:solidFill>
                <a:srgbClr val="0178E0"/>
              </a:solidFill>
              <a:latin typeface="Montserrat"/>
            </a:endParaRPr>
          </a:p>
          <a:p>
            <a:r>
              <a:rPr lang="ru-RU">
                <a:solidFill>
                  <a:srgbClr val="0178E0"/>
                </a:solidFill>
                <a:latin typeface="Montserrat"/>
              </a:rPr>
              <a:t> </a:t>
            </a:r>
          </a:p>
        </p:txBody>
      </p:sp>
      <p:pic>
        <p:nvPicPr>
          <p:cNvPr id="45064" name="Рисунок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9463" y="1044575"/>
            <a:ext cx="1617662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TextBox 9"/>
          <p:cNvSpPr txBox="1">
            <a:spLocks noChangeArrowheads="1"/>
          </p:cNvSpPr>
          <p:nvPr/>
        </p:nvSpPr>
        <p:spPr bwMode="auto">
          <a:xfrm>
            <a:off x="6862763" y="1254125"/>
            <a:ext cx="355600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178E0"/>
                </a:solidFill>
                <a:latin typeface="Montserrat"/>
              </a:rPr>
              <a:t>За период август-октябрь 2022 г.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12%</a:t>
            </a:r>
            <a:r>
              <a:rPr lang="ru-RU" sz="1600" b="1">
                <a:solidFill>
                  <a:srgbClr val="0178E0"/>
                </a:solidFill>
                <a:latin typeface="Montserrat"/>
              </a:rPr>
              <a:t> от всех поступивших вопросов МО составили вопросы по экономии средств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Рисунок 2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Прямоугольник 23"/>
          <p:cNvSpPr>
            <a:spLocks noChangeArrowheads="1"/>
          </p:cNvSpPr>
          <p:nvPr/>
        </p:nvSpPr>
        <p:spPr bwMode="auto">
          <a:xfrm>
            <a:off x="719138" y="19050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ОПОЗНАВАТЕЛЬНЫЕ ЗНАКИ ППМИ</a:t>
            </a:r>
          </a:p>
        </p:txBody>
      </p:sp>
      <p:sp>
        <p:nvSpPr>
          <p:cNvPr id="46083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46084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6085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6086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t="21493" b="34242"/>
          <a:stretch/>
        </p:blipFill>
        <p:spPr>
          <a:xfrm>
            <a:off x="8014738" y="3967701"/>
            <a:ext cx="3421945" cy="2019631"/>
          </a:xfrm>
          <a:prstGeom prst="flowChartDocumen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19562" b="1744"/>
          <a:stretch/>
        </p:blipFill>
        <p:spPr>
          <a:xfrm>
            <a:off x="4061030" y="3967701"/>
            <a:ext cx="3421944" cy="2019631"/>
          </a:xfrm>
          <a:prstGeom prst="flowChartDocumen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t="9413" b="10844"/>
          <a:stretch/>
        </p:blipFill>
        <p:spPr>
          <a:xfrm>
            <a:off x="457200" y="3957750"/>
            <a:ext cx="3430422" cy="2028241"/>
          </a:xfrm>
          <a:prstGeom prst="flowChartDocument">
            <a:avLst/>
          </a:prstGeom>
        </p:spPr>
      </p:pic>
      <p:grpSp>
        <p:nvGrpSpPr>
          <p:cNvPr id="46090" name="Группа 1"/>
          <p:cNvGrpSpPr>
            <a:grpSpLocks/>
          </p:cNvGrpSpPr>
          <p:nvPr/>
        </p:nvGrpSpPr>
        <p:grpSpPr bwMode="auto">
          <a:xfrm>
            <a:off x="1963738" y="1243013"/>
            <a:ext cx="3217862" cy="2514600"/>
            <a:chOff x="591327" y="973784"/>
            <a:chExt cx="3217668" cy="2515145"/>
          </a:xfrm>
        </p:grpSpPr>
        <p:sp>
          <p:nvSpPr>
            <p:cNvPr id="46094" name="TextBox 12"/>
            <p:cNvSpPr txBox="1">
              <a:spLocks noChangeArrowheads="1"/>
            </p:cNvSpPr>
            <p:nvPr/>
          </p:nvSpPr>
          <p:spPr bwMode="auto">
            <a:xfrm>
              <a:off x="591327" y="1673047"/>
              <a:ext cx="3217668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178E0"/>
                  </a:solidFill>
                  <a:latin typeface="Miratrix Normal"/>
                </a:rPr>
                <a:t>Очные собрания</a:t>
              </a:r>
            </a:p>
            <a:p>
              <a:pPr algn="ctr"/>
              <a:r>
                <a:rPr lang="ru-RU" sz="1600" b="1">
                  <a:solidFill>
                    <a:srgbClr val="0178E0"/>
                  </a:solidFill>
                  <a:latin typeface="Montserrat"/>
                </a:rPr>
                <a:t/>
              </a:r>
              <a:br>
                <a:rPr lang="ru-RU" sz="1600" b="1">
                  <a:solidFill>
                    <a:srgbClr val="0178E0"/>
                  </a:solidFill>
                  <a:latin typeface="Montserrat"/>
                </a:rPr>
              </a:br>
              <a:r>
                <a:rPr lang="ru-RU" sz="1600" b="1">
                  <a:solidFill>
                    <a:srgbClr val="0178E0"/>
                  </a:solidFill>
                  <a:latin typeface="Montserrat"/>
                </a:rPr>
                <a:t>на фотографиях должны быть опознавательные знаки ППМИ-2023: плакаты</a:t>
              </a:r>
            </a:p>
            <a:p>
              <a:pPr algn="ctr"/>
              <a:r>
                <a:rPr lang="ru-RU" sz="1600" b="1">
                  <a:solidFill>
                    <a:srgbClr val="0178E0"/>
                  </a:solidFill>
                  <a:latin typeface="Montserrat"/>
                </a:rPr>
                <a:t>с названием населенного пункта и т.д.</a:t>
              </a:r>
            </a:p>
          </p:txBody>
        </p:sp>
        <p:pic>
          <p:nvPicPr>
            <p:cNvPr id="46095" name="Рисунок 2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736641" y="973784"/>
              <a:ext cx="927218" cy="68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091" name="Группа 27"/>
          <p:cNvGrpSpPr>
            <a:grpSpLocks/>
          </p:cNvGrpSpPr>
          <p:nvPr/>
        </p:nvGrpSpPr>
        <p:grpSpPr bwMode="auto">
          <a:xfrm>
            <a:off x="6494463" y="1268413"/>
            <a:ext cx="3195637" cy="2262187"/>
            <a:chOff x="8731786" y="999050"/>
            <a:chExt cx="3196689" cy="2263079"/>
          </a:xfrm>
        </p:grpSpPr>
        <p:sp>
          <p:nvSpPr>
            <p:cNvPr id="46092" name="TextBox 14"/>
            <p:cNvSpPr txBox="1">
              <a:spLocks noChangeArrowheads="1"/>
            </p:cNvSpPr>
            <p:nvPr/>
          </p:nvSpPr>
          <p:spPr bwMode="auto">
            <a:xfrm>
              <a:off x="8731786" y="1692469"/>
              <a:ext cx="3196689" cy="1569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178E0"/>
                  </a:solidFill>
                  <a:latin typeface="Miratrix Normal"/>
                  <a:ea typeface="BIZ UDGothic"/>
                  <a:cs typeface="BIZ UDGothic"/>
                </a:rPr>
                <a:t>Опросы</a:t>
              </a:r>
            </a:p>
            <a:p>
              <a:pPr algn="ctr"/>
              <a:endParaRPr lang="ru-RU" sz="1600" b="1">
                <a:solidFill>
                  <a:srgbClr val="0178E0"/>
                </a:solidFill>
                <a:latin typeface="Montserrat"/>
              </a:endParaRPr>
            </a:p>
            <a:p>
              <a:pPr algn="ctr"/>
              <a:r>
                <a:rPr lang="ru-RU" sz="1600" b="1">
                  <a:solidFill>
                    <a:srgbClr val="0178E0"/>
                  </a:solidFill>
                  <a:latin typeface="Montserrat"/>
                </a:rPr>
                <a:t>делаются фотографии</a:t>
              </a:r>
            </a:p>
            <a:p>
              <a:pPr algn="ctr"/>
              <a:r>
                <a:rPr lang="ru-RU" sz="1600" b="1">
                  <a:solidFill>
                    <a:srgbClr val="0178E0"/>
                  </a:solidFill>
                  <a:latin typeface="Montserrat"/>
                </a:rPr>
                <a:t>с каждым участником (наличие на листе А4</a:t>
              </a:r>
            </a:p>
            <a:p>
              <a:pPr algn="ctr"/>
              <a:r>
                <a:rPr lang="ru-RU" sz="1600" b="1">
                  <a:solidFill>
                    <a:srgbClr val="0178E0"/>
                  </a:solidFill>
                  <a:latin typeface="Montserrat"/>
                </a:rPr>
                <a:t>Надписи ППМИ-2023)</a:t>
              </a:r>
            </a:p>
          </p:txBody>
        </p:sp>
        <p:pic>
          <p:nvPicPr>
            <p:cNvPr id="46093" name="Рисунок 2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9986301" y="999050"/>
              <a:ext cx="687658" cy="68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4" name="Группа 18"/>
          <p:cNvGrpSpPr>
            <a:grpSpLocks/>
          </p:cNvGrpSpPr>
          <p:nvPr/>
        </p:nvGrpSpPr>
        <p:grpSpPr bwMode="auto">
          <a:xfrm>
            <a:off x="304800" y="606425"/>
            <a:ext cx="11623675" cy="5840413"/>
            <a:chOff x="304799" y="606419"/>
            <a:chExt cx="11623675" cy="5840043"/>
          </a:xfrm>
        </p:grpSpPr>
        <p:pic>
          <p:nvPicPr>
            <p:cNvPr id="18451" name="Рисунок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4522931">
              <a:off x="1088327" y="2671688"/>
              <a:ext cx="1342458" cy="20270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Рисунок 6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398949">
              <a:off x="723931" y="732389"/>
              <a:ext cx="2148650" cy="1946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3" name="Рисунок 2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4654570">
              <a:off x="5877139" y="2701648"/>
              <a:ext cx="1476465" cy="1959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4" name="Рисунок 2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2801779">
              <a:off x="5437152" y="707561"/>
              <a:ext cx="2148650" cy="1946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5" name="Рисунок 12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 flipV="1">
              <a:off x="304799" y="4633037"/>
              <a:ext cx="11623675" cy="1813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435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18436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18437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18438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18439" name="Прямоугольник 9"/>
          <p:cNvSpPr>
            <a:spLocks noChangeArrowheads="1"/>
          </p:cNvSpPr>
          <p:nvPr/>
        </p:nvSpPr>
        <p:spPr bwMode="auto">
          <a:xfrm>
            <a:off x="719138" y="68263"/>
            <a:ext cx="8982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ПРОГРАММА ПОДДЕРЖКИ МЕСТНЫХ</a:t>
            </a:r>
            <a:r>
              <a:rPr lang="en-US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 </a:t>
            </a:r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ИНИЦИАТИВ 2022</a:t>
            </a:r>
          </a:p>
        </p:txBody>
      </p:sp>
      <p:sp>
        <p:nvSpPr>
          <p:cNvPr id="18440" name="TextBox 26"/>
          <p:cNvSpPr txBox="1">
            <a:spLocks noChangeArrowheads="1"/>
          </p:cNvSpPr>
          <p:nvPr/>
        </p:nvSpPr>
        <p:spPr bwMode="auto">
          <a:xfrm>
            <a:off x="6407150" y="4768850"/>
            <a:ext cx="265588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241B81"/>
                </a:solidFill>
                <a:latin typeface="Montserrat"/>
              </a:rPr>
              <a:t>Минимальный проходной балл</a:t>
            </a:r>
          </a:p>
          <a:p>
            <a:endParaRPr lang="ru-RU" b="1">
              <a:solidFill>
                <a:srgbClr val="0178E0"/>
              </a:solidFill>
              <a:latin typeface="Montserrat"/>
            </a:endParaRPr>
          </a:p>
          <a:p>
            <a:r>
              <a:rPr lang="ru-RU" b="1">
                <a:solidFill>
                  <a:srgbClr val="0178E0"/>
                </a:solidFill>
                <a:latin typeface="Montserrat"/>
              </a:rPr>
              <a:t>МР</a:t>
            </a:r>
            <a:r>
              <a:rPr lang="ru-RU">
                <a:solidFill>
                  <a:srgbClr val="0178E0"/>
                </a:solidFill>
                <a:latin typeface="Montserrat"/>
              </a:rPr>
              <a:t> — </a:t>
            </a:r>
            <a:r>
              <a:rPr lang="ru-RU">
                <a:solidFill>
                  <a:srgbClr val="0178E0"/>
                </a:solidFill>
                <a:latin typeface="Miratrix Normal"/>
              </a:rPr>
              <a:t>98</a:t>
            </a:r>
            <a:r>
              <a:rPr lang="ru-RU">
                <a:solidFill>
                  <a:srgbClr val="0178E0"/>
                </a:solidFill>
                <a:latin typeface="Montserrat"/>
              </a:rPr>
              <a:t> баллов</a:t>
            </a:r>
          </a:p>
          <a:p>
            <a:endParaRPr lang="ru-RU">
              <a:solidFill>
                <a:srgbClr val="0178E0"/>
              </a:solidFill>
              <a:latin typeface="Montserrat"/>
            </a:endParaRPr>
          </a:p>
          <a:p>
            <a:r>
              <a:rPr lang="ru-RU" b="1">
                <a:solidFill>
                  <a:srgbClr val="0178E0"/>
                </a:solidFill>
                <a:latin typeface="Montserrat"/>
              </a:rPr>
              <a:t>ГО</a:t>
            </a:r>
            <a:r>
              <a:rPr lang="ru-RU">
                <a:solidFill>
                  <a:srgbClr val="0178E0"/>
                </a:solidFill>
                <a:latin typeface="Montserrat"/>
              </a:rPr>
              <a:t> — </a:t>
            </a:r>
            <a:r>
              <a:rPr lang="ru-RU">
                <a:solidFill>
                  <a:srgbClr val="0178E0"/>
                </a:solidFill>
                <a:latin typeface="Miratrix Normal"/>
              </a:rPr>
              <a:t>99</a:t>
            </a:r>
            <a:r>
              <a:rPr lang="ru-RU">
                <a:solidFill>
                  <a:srgbClr val="0178E0"/>
                </a:solidFill>
                <a:latin typeface="Montserrat"/>
              </a:rPr>
              <a:t> баллов</a:t>
            </a:r>
          </a:p>
        </p:txBody>
      </p:sp>
      <p:sp>
        <p:nvSpPr>
          <p:cNvPr id="18441" name="TextBox 27"/>
          <p:cNvSpPr txBox="1">
            <a:spLocks noChangeArrowheads="1"/>
          </p:cNvSpPr>
          <p:nvPr/>
        </p:nvSpPr>
        <p:spPr bwMode="auto">
          <a:xfrm>
            <a:off x="1189038" y="1031875"/>
            <a:ext cx="33877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ontserrat"/>
              </a:rPr>
              <a:t>КОНКУРС ГО</a:t>
            </a:r>
            <a:br>
              <a:rPr lang="ru-RU" b="1">
                <a:solidFill>
                  <a:srgbClr val="0178E0"/>
                </a:solidFill>
                <a:latin typeface="Montserrat"/>
              </a:rPr>
            </a:br>
            <a:endParaRPr lang="ru-RU" b="1">
              <a:solidFill>
                <a:srgbClr val="0178E0"/>
              </a:solidFill>
              <a:latin typeface="Montserrat"/>
            </a:endParaRPr>
          </a:p>
          <a:p>
            <a:r>
              <a:rPr lang="ru-RU" b="1">
                <a:solidFill>
                  <a:srgbClr val="241B81"/>
                </a:solidFill>
                <a:latin typeface="Montserrat"/>
              </a:rPr>
              <a:t>По </a:t>
            </a:r>
            <a:r>
              <a:rPr lang="ru-RU" b="1">
                <a:solidFill>
                  <a:srgbClr val="241B81"/>
                </a:solidFill>
                <a:latin typeface="Miratrix Normal"/>
              </a:rPr>
              <a:t>187</a:t>
            </a:r>
            <a:r>
              <a:rPr lang="ru-RU" b="1">
                <a:solidFill>
                  <a:srgbClr val="241B81"/>
                </a:solidFill>
                <a:latin typeface="Montserrat"/>
              </a:rPr>
              <a:t> проектам</a:t>
            </a:r>
          </a:p>
          <a:p>
            <a:r>
              <a:rPr lang="ru-RU">
                <a:solidFill>
                  <a:srgbClr val="0178E0"/>
                </a:solidFill>
                <a:latin typeface="Montserrat"/>
              </a:rPr>
              <a:t>запрошен максимальный</a:t>
            </a:r>
            <a:br>
              <a:rPr lang="ru-RU">
                <a:solidFill>
                  <a:srgbClr val="0178E0"/>
                </a:solidFill>
                <a:latin typeface="Montserrat"/>
              </a:rPr>
            </a:br>
            <a:r>
              <a:rPr lang="ru-RU">
                <a:solidFill>
                  <a:srgbClr val="0178E0"/>
                </a:solidFill>
                <a:latin typeface="Montserrat"/>
              </a:rPr>
              <a:t>размер субсидии (1 млн ₽)</a:t>
            </a:r>
          </a:p>
        </p:txBody>
      </p:sp>
      <p:sp>
        <p:nvSpPr>
          <p:cNvPr id="18442" name="TextBox 20"/>
          <p:cNvSpPr txBox="1">
            <a:spLocks noChangeArrowheads="1"/>
          </p:cNvSpPr>
          <p:nvPr/>
        </p:nvSpPr>
        <p:spPr bwMode="auto">
          <a:xfrm>
            <a:off x="1189038" y="3009900"/>
            <a:ext cx="338772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ontserrat"/>
              </a:rPr>
              <a:t>КОНКУРС МР</a:t>
            </a:r>
            <a:br>
              <a:rPr lang="ru-RU" b="1">
                <a:solidFill>
                  <a:srgbClr val="0178E0"/>
                </a:solidFill>
                <a:latin typeface="Montserrat"/>
              </a:rPr>
            </a:br>
            <a:endParaRPr lang="ru-RU" b="1">
              <a:solidFill>
                <a:srgbClr val="0178E0"/>
              </a:solidFill>
              <a:latin typeface="Montserrat"/>
            </a:endParaRPr>
          </a:p>
          <a:p>
            <a:r>
              <a:rPr lang="ru-RU" b="1">
                <a:solidFill>
                  <a:srgbClr val="241B81"/>
                </a:solidFill>
                <a:latin typeface="Montserrat"/>
              </a:rPr>
              <a:t>По </a:t>
            </a:r>
            <a:r>
              <a:rPr lang="ru-RU" b="1">
                <a:solidFill>
                  <a:srgbClr val="241B81"/>
                </a:solidFill>
                <a:latin typeface="Miratrix Normal"/>
              </a:rPr>
              <a:t>208</a:t>
            </a:r>
            <a:r>
              <a:rPr lang="ru-RU" b="1">
                <a:solidFill>
                  <a:srgbClr val="241B81"/>
                </a:solidFill>
                <a:latin typeface="Montserrat"/>
              </a:rPr>
              <a:t> проектам</a:t>
            </a:r>
          </a:p>
          <a:p>
            <a:r>
              <a:rPr lang="ru-RU">
                <a:solidFill>
                  <a:srgbClr val="0178E0"/>
                </a:solidFill>
                <a:latin typeface="Montserrat"/>
              </a:rPr>
              <a:t>запрошен максимальный</a:t>
            </a:r>
            <a:br>
              <a:rPr lang="ru-RU">
                <a:solidFill>
                  <a:srgbClr val="0178E0"/>
                </a:solidFill>
                <a:latin typeface="Montserrat"/>
              </a:rPr>
            </a:br>
            <a:r>
              <a:rPr lang="ru-RU">
                <a:solidFill>
                  <a:srgbClr val="0178E0"/>
                </a:solidFill>
                <a:latin typeface="Montserrat"/>
              </a:rPr>
              <a:t>размер субсидии (1 млн ₽)</a:t>
            </a:r>
          </a:p>
        </p:txBody>
      </p:sp>
      <p:sp>
        <p:nvSpPr>
          <p:cNvPr id="18443" name="TextBox 13"/>
          <p:cNvSpPr txBox="1">
            <a:spLocks noChangeArrowheads="1"/>
          </p:cNvSpPr>
          <p:nvPr/>
        </p:nvSpPr>
        <p:spPr bwMode="auto">
          <a:xfrm>
            <a:off x="382588" y="4768850"/>
            <a:ext cx="55753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241B81"/>
                </a:solidFill>
                <a:latin typeface="Montserrat"/>
              </a:rPr>
              <a:t>Вовлеченность</a:t>
            </a:r>
          </a:p>
          <a:p>
            <a:endParaRPr lang="ru-RU" b="1">
              <a:solidFill>
                <a:srgbClr val="241B81"/>
              </a:solidFill>
              <a:latin typeface="Montserrat"/>
            </a:endParaRPr>
          </a:p>
          <a:p>
            <a:endParaRPr lang="ru-RU" b="1">
              <a:solidFill>
                <a:srgbClr val="0178E0"/>
              </a:solidFill>
              <a:latin typeface="Montserrat"/>
            </a:endParaRPr>
          </a:p>
          <a:p>
            <a:r>
              <a:rPr lang="ru-RU" b="1">
                <a:solidFill>
                  <a:srgbClr val="0178E0"/>
                </a:solidFill>
                <a:latin typeface="Miratrix Normal"/>
              </a:rPr>
              <a:t>22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 МР — </a:t>
            </a:r>
            <a:r>
              <a:rPr lang="ru-RU">
                <a:solidFill>
                  <a:srgbClr val="0178E0"/>
                </a:solidFill>
                <a:latin typeface="Montserrat"/>
              </a:rPr>
              <a:t>все поселения приняли участие</a:t>
            </a:r>
          </a:p>
          <a:p>
            <a:endParaRPr lang="ru-RU">
              <a:solidFill>
                <a:srgbClr val="0178E0"/>
              </a:solidFill>
              <a:latin typeface="Montserrat"/>
            </a:endParaRPr>
          </a:p>
          <a:p>
            <a:r>
              <a:rPr lang="ru-RU" b="1">
                <a:solidFill>
                  <a:srgbClr val="0178E0"/>
                </a:solidFill>
                <a:latin typeface="Miratrix Normal"/>
              </a:rPr>
              <a:t>9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 МР — </a:t>
            </a:r>
            <a:r>
              <a:rPr lang="ru-RU">
                <a:solidFill>
                  <a:srgbClr val="0178E0"/>
                </a:solidFill>
                <a:latin typeface="Montserrat"/>
              </a:rPr>
              <a:t>все допущенные проекты победили</a:t>
            </a:r>
          </a:p>
        </p:txBody>
      </p:sp>
      <p:sp>
        <p:nvSpPr>
          <p:cNvPr id="18444" name="TextBox 14"/>
          <p:cNvSpPr txBox="1">
            <a:spLocks noChangeArrowheads="1"/>
          </p:cNvSpPr>
          <p:nvPr/>
        </p:nvSpPr>
        <p:spPr bwMode="auto">
          <a:xfrm>
            <a:off x="9359900" y="4768850"/>
            <a:ext cx="3144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241B81"/>
                </a:solidFill>
                <a:latin typeface="Montserrat"/>
              </a:rPr>
              <a:t>Благополучатели</a:t>
            </a:r>
          </a:p>
          <a:p>
            <a:endParaRPr lang="ru-RU" b="1">
              <a:solidFill>
                <a:srgbClr val="241B81"/>
              </a:solidFill>
              <a:latin typeface="Montserrat"/>
            </a:endParaRPr>
          </a:p>
          <a:p>
            <a:endParaRPr lang="ru-RU">
              <a:solidFill>
                <a:srgbClr val="0178E0"/>
              </a:solidFill>
              <a:latin typeface="Montserrat"/>
            </a:endParaRPr>
          </a:p>
          <a:p>
            <a:r>
              <a:rPr lang="ru-RU" b="1">
                <a:solidFill>
                  <a:srgbClr val="0178E0"/>
                </a:solidFill>
                <a:latin typeface="Miratrix Normal"/>
              </a:rPr>
              <a:t>869 590 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жителей</a:t>
            </a:r>
          </a:p>
        </p:txBody>
      </p:sp>
      <p:grpSp>
        <p:nvGrpSpPr>
          <p:cNvPr id="18445" name="Группа 2"/>
          <p:cNvGrpSpPr>
            <a:grpSpLocks/>
          </p:cNvGrpSpPr>
          <p:nvPr/>
        </p:nvGrpSpPr>
        <p:grpSpPr bwMode="auto">
          <a:xfrm>
            <a:off x="5957888" y="1031875"/>
            <a:ext cx="5454650" cy="1638300"/>
            <a:chOff x="6089716" y="1168656"/>
            <a:chExt cx="5454582" cy="1638908"/>
          </a:xfrm>
        </p:grpSpPr>
        <p:sp>
          <p:nvSpPr>
            <p:cNvPr id="18449" name="TextBox 8"/>
            <p:cNvSpPr txBox="1">
              <a:spLocks noChangeArrowheads="1"/>
            </p:cNvSpPr>
            <p:nvPr/>
          </p:nvSpPr>
          <p:spPr bwMode="auto">
            <a:xfrm>
              <a:off x="6089717" y="1168656"/>
              <a:ext cx="5454581" cy="1638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7" tIns="34289" rIns="68577" bIns="34289">
              <a:spAutoFit/>
            </a:bodyPr>
            <a:lstStyle/>
            <a:p>
              <a:r>
                <a:rPr lang="ru-RU" b="1">
                  <a:solidFill>
                    <a:srgbClr val="0178E0"/>
                  </a:solidFill>
                  <a:latin typeface="Montserrat"/>
                  <a:ea typeface="BIZ UDGothic"/>
                  <a:cs typeface="Calibri Light" pitchFamily="34" charset="0"/>
                </a:rPr>
                <a:t>ПРОЕКТ С МИНИМАЛЬНОЙ СТОИМОСТЬЮ</a:t>
              </a:r>
              <a:br>
                <a:rPr lang="ru-RU" b="1">
                  <a:solidFill>
                    <a:srgbClr val="0178E0"/>
                  </a:solidFill>
                  <a:latin typeface="Montserrat"/>
                  <a:ea typeface="BIZ UDGothic"/>
                  <a:cs typeface="Calibri Light" pitchFamily="34" charset="0"/>
                </a:rPr>
              </a:br>
              <a:endParaRPr lang="ru-RU" b="1">
                <a:solidFill>
                  <a:srgbClr val="0178E0"/>
                </a:solidFill>
                <a:latin typeface="Montserrat"/>
                <a:ea typeface="BIZ UDGothic"/>
                <a:cs typeface="Calibri Light" pitchFamily="34" charset="0"/>
              </a:endParaRPr>
            </a:p>
            <a:p>
              <a:endParaRPr lang="ru-RU">
                <a:solidFill>
                  <a:srgbClr val="0178E0"/>
                </a:solidFill>
                <a:latin typeface="Montserrat"/>
                <a:ea typeface="BIZ UDGothic"/>
                <a:cs typeface="Calibri Light" pitchFamily="34" charset="0"/>
              </a:endParaRPr>
            </a:p>
            <a:p>
              <a:r>
                <a:rPr lang="ru-RU" sz="1600">
                  <a:solidFill>
                    <a:srgbClr val="0178E0"/>
                  </a:solidFill>
                  <a:latin typeface="Montserrat"/>
                  <a:ea typeface="BIZ UDGothic"/>
                  <a:cs typeface="Calibri Light" pitchFamily="34" charset="0"/>
                </a:rPr>
                <a:t>Установка мемориальной плиты участникам ВОВ 1941–1945 гг.,</a:t>
              </a:r>
              <a:br>
                <a:rPr lang="ru-RU" sz="1600">
                  <a:solidFill>
                    <a:srgbClr val="0178E0"/>
                  </a:solidFill>
                  <a:latin typeface="Montserrat"/>
                  <a:ea typeface="BIZ UDGothic"/>
                  <a:cs typeface="Calibri Light" pitchFamily="34" charset="0"/>
                </a:rPr>
              </a:br>
              <a:r>
                <a:rPr lang="ru-RU" sz="1600">
                  <a:solidFill>
                    <a:srgbClr val="0178E0"/>
                  </a:solidFill>
                  <a:latin typeface="Montserrat"/>
                  <a:ea typeface="BIZ UDGothic"/>
                  <a:cs typeface="Calibri Light" pitchFamily="34" charset="0"/>
                </a:rPr>
                <a:t>Тазларовский сельсовет, Зианчуринский район</a:t>
              </a:r>
            </a:p>
          </p:txBody>
        </p:sp>
        <p:sp>
          <p:nvSpPr>
            <p:cNvPr id="18450" name="TextBox 15"/>
            <p:cNvSpPr txBox="1">
              <a:spLocks noChangeArrowheads="1"/>
            </p:cNvSpPr>
            <p:nvPr/>
          </p:nvSpPr>
          <p:spPr bwMode="auto">
            <a:xfrm>
              <a:off x="6089716" y="1574853"/>
              <a:ext cx="1773499" cy="377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7" tIns="34289" rIns="68577" bIns="34289">
              <a:spAutoFit/>
            </a:bodyPr>
            <a:lstStyle/>
            <a:p>
              <a:r>
                <a:rPr lang="ru-RU" sz="2000" b="1">
                  <a:solidFill>
                    <a:srgbClr val="241B81"/>
                  </a:solidFill>
                  <a:latin typeface="Miratrix Normal"/>
                  <a:ea typeface="BIZ UDGothic"/>
                  <a:cs typeface="Calibri Light" pitchFamily="34" charset="0"/>
                </a:rPr>
                <a:t>130</a:t>
              </a:r>
              <a:r>
                <a:rPr lang="ru-RU" sz="2000" b="1">
                  <a:solidFill>
                    <a:srgbClr val="241B81"/>
                  </a:solidFill>
                  <a:latin typeface="Montserrat"/>
                  <a:ea typeface="BIZ UDGothic"/>
                  <a:cs typeface="Calibri Light" pitchFamily="34" charset="0"/>
                </a:rPr>
                <a:t> тыс. ₽</a:t>
              </a:r>
              <a:endParaRPr lang="ru-RU" sz="2000">
                <a:solidFill>
                  <a:srgbClr val="241B81"/>
                </a:solidFill>
                <a:latin typeface="Montserrat"/>
                <a:ea typeface="BIZ UDGothic"/>
                <a:cs typeface="Calibri Light" pitchFamily="34" charset="0"/>
              </a:endParaRPr>
            </a:p>
          </p:txBody>
        </p:sp>
      </p:grpSp>
      <p:grpSp>
        <p:nvGrpSpPr>
          <p:cNvPr id="18446" name="Группа 3"/>
          <p:cNvGrpSpPr>
            <a:grpSpLocks/>
          </p:cNvGrpSpPr>
          <p:nvPr/>
        </p:nvGrpSpPr>
        <p:grpSpPr bwMode="auto">
          <a:xfrm>
            <a:off x="5957888" y="3009900"/>
            <a:ext cx="4999037" cy="1692275"/>
            <a:chOff x="6089716" y="3341443"/>
            <a:chExt cx="4999853" cy="1692771"/>
          </a:xfrm>
        </p:grpSpPr>
        <p:sp>
          <p:nvSpPr>
            <p:cNvPr id="18447" name="TextBox 17"/>
            <p:cNvSpPr txBox="1">
              <a:spLocks noChangeArrowheads="1"/>
            </p:cNvSpPr>
            <p:nvPr/>
          </p:nvSpPr>
          <p:spPr bwMode="auto">
            <a:xfrm>
              <a:off x="6089717" y="3341443"/>
              <a:ext cx="4999852" cy="1692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>
                  <a:solidFill>
                    <a:srgbClr val="0178E0"/>
                  </a:solidFill>
                  <a:latin typeface="Montserrat"/>
                </a:rPr>
                <a:t>ПРОЕКТ С БОЛЬШЕЙ СТОИМОСТЬЮ</a:t>
              </a:r>
              <a:br>
                <a:rPr lang="ru-RU" b="1">
                  <a:solidFill>
                    <a:srgbClr val="0178E0"/>
                  </a:solidFill>
                  <a:latin typeface="Montserrat"/>
                </a:rPr>
              </a:br>
              <a:endParaRPr lang="ru-RU" b="1">
                <a:solidFill>
                  <a:srgbClr val="0178E0"/>
                </a:solidFill>
                <a:latin typeface="Montserrat"/>
                <a:ea typeface="BIZ UDGothic"/>
                <a:cs typeface="Calibri Light" pitchFamily="34" charset="0"/>
              </a:endParaRPr>
            </a:p>
            <a:p>
              <a:endParaRPr lang="ru-RU">
                <a:solidFill>
                  <a:srgbClr val="0178E0"/>
                </a:solidFill>
                <a:latin typeface="Montserrat"/>
                <a:ea typeface="BIZ UDGothic"/>
                <a:cs typeface="Calibri Light" pitchFamily="34" charset="0"/>
              </a:endParaRPr>
            </a:p>
            <a:p>
              <a:r>
                <a:rPr lang="ru-RU" sz="1600">
                  <a:solidFill>
                    <a:srgbClr val="0178E0"/>
                  </a:solidFill>
                  <a:latin typeface="Montserrat"/>
                  <a:ea typeface="BIZ UDGothic"/>
                  <a:cs typeface="Calibri Light" pitchFamily="34" charset="0"/>
                </a:rPr>
                <a:t>Ремонт тротуара</a:t>
              </a:r>
              <a:br>
                <a:rPr lang="ru-RU" sz="1600">
                  <a:solidFill>
                    <a:srgbClr val="0178E0"/>
                  </a:solidFill>
                  <a:latin typeface="Montserrat"/>
                  <a:ea typeface="BIZ UDGothic"/>
                  <a:cs typeface="Calibri Light" pitchFamily="34" charset="0"/>
                </a:rPr>
              </a:br>
              <a:r>
                <a:rPr lang="ru-RU" sz="1600">
                  <a:solidFill>
                    <a:srgbClr val="0178E0"/>
                  </a:solidFill>
                  <a:latin typeface="Montserrat"/>
                  <a:ea typeface="BIZ UDGothic"/>
                  <a:cs typeface="Calibri Light" pitchFamily="34" charset="0"/>
                </a:rPr>
                <a:t>Архангельский с/с, Архангельский район РБ</a:t>
              </a:r>
            </a:p>
            <a:p>
              <a:endParaRPr lang="ru-RU" b="1">
                <a:solidFill>
                  <a:srgbClr val="0178E0"/>
                </a:solidFill>
                <a:latin typeface="Montserrat"/>
                <a:ea typeface="BIZ UDGothic"/>
                <a:cs typeface="Calibri Light" pitchFamily="34" charset="0"/>
              </a:endParaRPr>
            </a:p>
          </p:txBody>
        </p:sp>
        <p:sp>
          <p:nvSpPr>
            <p:cNvPr id="18448" name="TextBox 16"/>
            <p:cNvSpPr txBox="1">
              <a:spLocks noChangeArrowheads="1"/>
            </p:cNvSpPr>
            <p:nvPr/>
          </p:nvSpPr>
          <p:spPr bwMode="auto">
            <a:xfrm>
              <a:off x="6089716" y="3754956"/>
              <a:ext cx="1665279" cy="377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8577" tIns="34289" rIns="68577" bIns="34289">
              <a:spAutoFit/>
            </a:bodyPr>
            <a:lstStyle/>
            <a:p>
              <a:r>
                <a:rPr lang="ru-RU" sz="2000" b="1">
                  <a:solidFill>
                    <a:srgbClr val="241B81"/>
                  </a:solidFill>
                  <a:latin typeface="Miratrix Normal"/>
                  <a:ea typeface="BIZ UDGothic"/>
                  <a:cs typeface="Calibri Light" pitchFamily="34" charset="0"/>
                </a:rPr>
                <a:t>5,6</a:t>
              </a:r>
              <a:r>
                <a:rPr lang="ru-RU" sz="2000" b="1">
                  <a:solidFill>
                    <a:srgbClr val="241B81"/>
                  </a:solidFill>
                  <a:latin typeface="Montserrat"/>
                  <a:ea typeface="BIZ UDGothic"/>
                  <a:cs typeface="Calibri Light" pitchFamily="34" charset="0"/>
                </a:rPr>
                <a:t> млн ₽</a:t>
              </a:r>
              <a:endParaRPr lang="ru-RU" sz="2000">
                <a:solidFill>
                  <a:srgbClr val="241B81"/>
                </a:solidFill>
                <a:latin typeface="Montserrat"/>
                <a:ea typeface="BIZ UDGothic"/>
                <a:cs typeface="Calibri Light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Прямоугольник 19"/>
          <p:cNvSpPr>
            <a:spLocks noChangeArrowheads="1"/>
          </p:cNvSpPr>
          <p:nvPr/>
        </p:nvSpPr>
        <p:spPr bwMode="auto">
          <a:xfrm>
            <a:off x="719138" y="19050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ТРЕБОВАНИЯ К ВИДЕО ИТОГОВОГО СОБРАНИЯ</a:t>
            </a:r>
          </a:p>
        </p:txBody>
      </p:sp>
      <p:sp>
        <p:nvSpPr>
          <p:cNvPr id="47107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47108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7109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47110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13" name="TextBox 12"/>
          <p:cNvSpPr txBox="1"/>
          <p:nvPr/>
        </p:nvSpPr>
        <p:spPr>
          <a:xfrm>
            <a:off x="1016000" y="2744788"/>
            <a:ext cx="11009313" cy="3140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Видео не обязательно должно содержать полностью весь ход собрания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На видео должно быть четко видно и слышно следующее:</a:t>
            </a:r>
            <a:endParaRPr lang="en-US" sz="1600" b="1" dirty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Весь зал и участников собрания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Принятие решения об участии в конкурсе (обсуждение и голосование)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Определение приоритетной проблемы для участия в конкурсе (обсуждение и голосование)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Определение  вклада населения для </a:t>
            </a:r>
            <a:r>
              <a:rPr lang="ru-RU" sz="1400" dirty="0" err="1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софинансирования</a:t>
            </a: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(обсуждение и голосование)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Выборы членов инициативной группы (обсуждение и голосование)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Видео не должно содержать изображение одного президиума на протяжении всего собрания</a:t>
            </a:r>
            <a:endParaRPr lang="en-US" sz="1600" b="1" dirty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rgbClr val="0178E0"/>
              </a:solidFill>
              <a:latin typeface="Montserrat" panose="00000500000000000000" pitchFamily="2" charset="-52"/>
              <a:cs typeface="Arial" panose="020B0604020202020204" pitchFamily="34" charset="0"/>
            </a:endParaRPr>
          </a:p>
        </p:txBody>
      </p:sp>
      <p:pic>
        <p:nvPicPr>
          <p:cNvPr id="47112" name="Рисунок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" y="2762250"/>
            <a:ext cx="2079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3" name="Рисунок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038" y="3270250"/>
            <a:ext cx="207962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4" name="Рисунок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275" y="5070475"/>
            <a:ext cx="207963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5" name="Рисунок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325" y="1239838"/>
            <a:ext cx="1574800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Прямоугольник 2"/>
          <p:cNvSpPr>
            <a:spLocks noChangeArrowheads="1"/>
          </p:cNvSpPr>
          <p:nvPr/>
        </p:nvSpPr>
        <p:spPr bwMode="auto">
          <a:xfrm>
            <a:off x="719138" y="19050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НЕДЕЖНЫЙ ВКЛАД ОТ НАСЕЛЕНИЯ И СПОНСОРОВ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8500" y="1192213"/>
            <a:ext cx="10848975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err="1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Неденежный</a:t>
            </a:r>
            <a:r>
              <a:rPr lang="ru-RU" sz="1600" b="1" dirty="0">
                <a:solidFill>
                  <a:srgbClr val="0178E0"/>
                </a:solidFill>
                <a:latin typeface="Montserrat" panose="00000500000000000000" pitchFamily="2" charset="-52"/>
                <a:cs typeface="Arial" panose="020B0604020202020204" pitchFamily="34" charset="0"/>
              </a:rPr>
              <a:t> вклад выражается в: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b="1" dirty="0">
                <a:solidFill>
                  <a:srgbClr val="0178E0"/>
                </a:solidFill>
                <a:latin typeface="Montserrat" panose="00000500000000000000" pitchFamily="2" charset="-52"/>
                <a:cs typeface="+mn-cs"/>
              </a:rPr>
              <a:t>неоплачиваемых работах;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b="1" dirty="0">
                <a:solidFill>
                  <a:srgbClr val="0178E0"/>
                </a:solidFill>
                <a:latin typeface="Montserrat" panose="00000500000000000000" pitchFamily="2" charset="-52"/>
                <a:cs typeface="+mn-cs"/>
              </a:rPr>
              <a:t>предоставлении материалов или оборудования;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b="1" dirty="0">
                <a:solidFill>
                  <a:srgbClr val="0178E0"/>
                </a:solidFill>
                <a:latin typeface="Montserrat" panose="00000500000000000000" pitchFamily="2" charset="-52"/>
                <a:cs typeface="+mn-cs"/>
              </a:rPr>
              <a:t>в форме техники и транспортных средств</a:t>
            </a:r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671513" y="2890838"/>
            <a:ext cx="108489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Неденежный вклад – не обязателен, но входит в критерии.</a:t>
            </a:r>
          </a:p>
        </p:txBody>
      </p:sp>
      <p:sp>
        <p:nvSpPr>
          <p:cNvPr id="48133" name="TextBox 5"/>
          <p:cNvSpPr txBox="1">
            <a:spLocks noChangeArrowheads="1"/>
          </p:cNvSpPr>
          <p:nvPr/>
        </p:nvSpPr>
        <p:spPr bwMode="auto">
          <a:xfrm>
            <a:off x="577850" y="3978275"/>
            <a:ext cx="56911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Подтверждение неденежного вклада населения:</a:t>
            </a:r>
          </a:p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-гарантийное письмо от руководителя инициативной группы;</a:t>
            </a:r>
          </a:p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- локальный сметный расчет</a:t>
            </a:r>
          </a:p>
        </p:txBody>
      </p:sp>
      <p:sp>
        <p:nvSpPr>
          <p:cNvPr id="48134" name="TextBox 6"/>
          <p:cNvSpPr txBox="1">
            <a:spLocks noChangeArrowheads="1"/>
          </p:cNvSpPr>
          <p:nvPr/>
        </p:nvSpPr>
        <p:spPr bwMode="auto">
          <a:xfrm>
            <a:off x="6335713" y="3978275"/>
            <a:ext cx="56911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Подтверждение неденежного вклада спонсоров:</a:t>
            </a:r>
          </a:p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-гарантийное письмо от уполномоченного лица;</a:t>
            </a:r>
          </a:p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- локальный сметный расчет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Прямоугольник 2"/>
          <p:cNvSpPr>
            <a:spLocks noChangeArrowheads="1"/>
          </p:cNvSpPr>
          <p:nvPr/>
        </p:nvSpPr>
        <p:spPr bwMode="auto">
          <a:xfrm>
            <a:off x="719138" y="19050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БЛАГОПОЛУЧАТЕЛИ</a:t>
            </a:r>
          </a:p>
        </p:txBody>
      </p:sp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698500" y="1192213"/>
            <a:ext cx="46561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Прямые благополучатели — жители, которые будут </a:t>
            </a:r>
            <a:r>
              <a:rPr lang="ru-RU" sz="1600" b="1">
                <a:solidFill>
                  <a:srgbClr val="92D050"/>
                </a:solidFill>
                <a:latin typeface="Montserrat"/>
              </a:rPr>
              <a:t>регулярно</a:t>
            </a:r>
            <a:r>
              <a:rPr lang="ru-RU" sz="1600" b="1">
                <a:solidFill>
                  <a:srgbClr val="0178E0"/>
                </a:solidFill>
                <a:latin typeface="Montserrat"/>
              </a:rPr>
              <a:t> пользоваться результатами реализации проекта.</a:t>
            </a:r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698500" y="2560638"/>
            <a:ext cx="4568825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Регулярность – не менее 1 раза в месяц в течение года (учитывается сезонность использования объекта).   </a:t>
            </a:r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6967538" y="1192213"/>
            <a:ext cx="44529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Косвенные благополучатели — жители, которые будут пользоваться результатами инициативного проекта </a:t>
            </a:r>
            <a:r>
              <a:rPr lang="ru-RU" sz="1600" b="1">
                <a:solidFill>
                  <a:srgbClr val="92D050"/>
                </a:solidFill>
                <a:latin typeface="Montserrat"/>
              </a:rPr>
              <a:t>в определенный период</a:t>
            </a:r>
            <a:r>
              <a:rPr lang="ru-RU" sz="1600" b="1">
                <a:solidFill>
                  <a:srgbClr val="0178E0"/>
                </a:solidFill>
                <a:latin typeface="Montserrat"/>
              </a:rPr>
              <a:t>.</a:t>
            </a:r>
          </a:p>
        </p:txBody>
      </p:sp>
      <p:sp>
        <p:nvSpPr>
          <p:cNvPr id="49158" name="TextBox 6"/>
          <p:cNvSpPr txBox="1">
            <a:spLocks noChangeArrowheads="1"/>
          </p:cNvSpPr>
          <p:nvPr/>
        </p:nvSpPr>
        <p:spPr bwMode="auto">
          <a:xfrm>
            <a:off x="6967538" y="2560638"/>
            <a:ext cx="364013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Регулярность – 1-2 раза в год(учитывается сезонность использования объекта).   </a:t>
            </a:r>
          </a:p>
        </p:txBody>
      </p:sp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3429000" y="3929063"/>
            <a:ext cx="56181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92D050"/>
                </a:solidFill>
                <a:latin typeface="Montserrat"/>
              </a:rPr>
              <a:t>Документ к заявке:</a:t>
            </a:r>
            <a:r>
              <a:rPr lang="ru-RU" sz="1600" b="1">
                <a:solidFill>
                  <a:srgbClr val="0178E0"/>
                </a:solidFill>
                <a:latin typeface="Montserrat"/>
              </a:rPr>
              <a:t> справка-расчет, подтверждающая количество предполагаемых благополучателей от реализации проекта</a:t>
            </a:r>
          </a:p>
        </p:txBody>
      </p:sp>
      <p:cxnSp>
        <p:nvCxnSpPr>
          <p:cNvPr id="10" name="Соединительная линия уступом 9"/>
          <p:cNvCxnSpPr/>
          <p:nvPr/>
        </p:nvCxnSpPr>
        <p:spPr>
          <a:xfrm rot="10800000" flipV="1">
            <a:off x="1744663" y="4302125"/>
            <a:ext cx="1470025" cy="754063"/>
          </a:xfrm>
          <a:prstGeom prst="bentConnector3">
            <a:avLst/>
          </a:prstGeom>
          <a:ln w="25400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61" name="TextBox 10"/>
          <p:cNvSpPr txBox="1">
            <a:spLocks noChangeArrowheads="1"/>
          </p:cNvSpPr>
          <p:nvPr/>
        </p:nvSpPr>
        <p:spPr bwMode="auto">
          <a:xfrm>
            <a:off x="546100" y="5000625"/>
            <a:ext cx="1933575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178E0"/>
                </a:solidFill>
                <a:latin typeface="Montserrat"/>
              </a:rPr>
              <a:t>Расчет производится на основе подтверждаемых данных  </a:t>
            </a:r>
          </a:p>
        </p:txBody>
      </p:sp>
      <p:sp>
        <p:nvSpPr>
          <p:cNvPr id="49162" name="TextBox 12"/>
          <p:cNvSpPr txBox="1">
            <a:spLocks noChangeArrowheads="1"/>
          </p:cNvSpPr>
          <p:nvPr/>
        </p:nvSpPr>
        <p:spPr bwMode="auto">
          <a:xfrm>
            <a:off x="4427538" y="5297488"/>
            <a:ext cx="776446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>
                <a:solidFill>
                  <a:srgbClr val="0178E0"/>
                </a:solidFill>
                <a:latin typeface="Montserrat"/>
              </a:rPr>
              <a:t>Данные органов гос. статистики о численности населения/данные переписи населения.</a:t>
            </a:r>
          </a:p>
          <a:p>
            <a:pPr algn="just"/>
            <a:r>
              <a:rPr lang="ru-RU" sz="1400" b="1">
                <a:solidFill>
                  <a:srgbClr val="0178E0"/>
                </a:solidFill>
                <a:latin typeface="Montserrat"/>
              </a:rPr>
              <a:t>Протоколы, листы регистрации, фотографии собраний. Результаты опросов/анкетирования. Отчеты муниципальных образований и т.п.</a:t>
            </a:r>
          </a:p>
          <a:p>
            <a:pPr algn="just"/>
            <a:r>
              <a:rPr lang="ru-RU" sz="1400" b="1">
                <a:solidFill>
                  <a:srgbClr val="0178E0"/>
                </a:solidFill>
                <a:latin typeface="Montserrat"/>
              </a:rPr>
              <a:t>Информация в Интернете</a:t>
            </a:r>
          </a:p>
        </p:txBody>
      </p:sp>
      <p:cxnSp>
        <p:nvCxnSpPr>
          <p:cNvPr id="14" name="Соединительная линия уступом 13"/>
          <p:cNvCxnSpPr/>
          <p:nvPr/>
        </p:nvCxnSpPr>
        <p:spPr>
          <a:xfrm rot="16200000" flipH="1">
            <a:off x="8267700" y="4765676"/>
            <a:ext cx="700087" cy="360362"/>
          </a:xfrm>
          <a:prstGeom prst="bentConnector3">
            <a:avLst/>
          </a:prstGeom>
          <a:ln w="25400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64" name="Рисунок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1925" y="3543300"/>
            <a:ext cx="649288" cy="60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Прямоугольник 2"/>
          <p:cNvSpPr>
            <a:spLocks noChangeArrowheads="1"/>
          </p:cNvSpPr>
          <p:nvPr/>
        </p:nvSpPr>
        <p:spPr bwMode="auto">
          <a:xfrm>
            <a:off x="719138" y="19050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БЛАГОПОЛУЧАТЕЛИ: ПРИМЕРЫ</a:t>
            </a: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3611563" y="1482725"/>
            <a:ext cx="496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0178E0"/>
                </a:solidFill>
                <a:latin typeface="Montserrat"/>
              </a:rPr>
              <a:t>Проект «Ремонт кровли здания школы»  </a:t>
            </a:r>
          </a:p>
        </p:txBody>
      </p:sp>
      <p:sp>
        <p:nvSpPr>
          <p:cNvPr id="50180" name="TextBox 14"/>
          <p:cNvSpPr txBox="1">
            <a:spLocks noChangeArrowheads="1"/>
          </p:cNvSpPr>
          <p:nvPr/>
        </p:nvSpPr>
        <p:spPr bwMode="auto">
          <a:xfrm>
            <a:off x="1285875" y="2600325"/>
            <a:ext cx="94424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0178E0"/>
                </a:solidFill>
                <a:latin typeface="Montserrat"/>
              </a:rPr>
              <a:t>Сельское поселение подается с проектом по ремонту кровли здания школы. Школа располагается в населенном пункте-административном центре. Обучающимися данной образовательной организации являются дети из соседних населенных пунктов.</a:t>
            </a:r>
          </a:p>
          <a:p>
            <a:pPr algn="just"/>
            <a:r>
              <a:rPr lang="ru-RU" b="1">
                <a:solidFill>
                  <a:srgbClr val="0178E0"/>
                </a:solidFill>
                <a:latin typeface="Montserrat"/>
              </a:rPr>
              <a:t>Ежегодно в школе проводятся спортивные соревнования, школьные мероприятия и т.п. </a:t>
            </a:r>
          </a:p>
          <a:p>
            <a:pPr algn="just"/>
            <a:endParaRPr lang="ru-RU" b="1">
              <a:solidFill>
                <a:srgbClr val="0178E0"/>
              </a:solidFill>
              <a:latin typeface="Montserrat"/>
            </a:endParaRPr>
          </a:p>
          <a:p>
            <a:pPr algn="just"/>
            <a:endParaRPr lang="ru-RU" b="1">
              <a:solidFill>
                <a:srgbClr val="0178E0"/>
              </a:solidFill>
              <a:latin typeface="Montserrat"/>
            </a:endParaRPr>
          </a:p>
          <a:p>
            <a:pPr algn="just"/>
            <a:endParaRPr lang="ru-RU" b="1">
              <a:solidFill>
                <a:srgbClr val="0178E0"/>
              </a:solidFill>
              <a:latin typeface="Montserrat"/>
            </a:endParaRPr>
          </a:p>
          <a:p>
            <a:pPr algn="ctr"/>
            <a:r>
              <a:rPr lang="ru-RU" b="1">
                <a:solidFill>
                  <a:srgbClr val="0178E0"/>
                </a:solidFill>
                <a:latin typeface="Montserrat"/>
              </a:rPr>
              <a:t>Определите категории прямых и косвенных благополучателей.</a:t>
            </a:r>
          </a:p>
          <a:p>
            <a:pPr algn="just"/>
            <a:r>
              <a:rPr lang="ru-RU" b="1">
                <a:solidFill>
                  <a:srgbClr val="0178E0"/>
                </a:solidFill>
                <a:latin typeface="Montserrat"/>
              </a:rPr>
              <a:t>  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2" name="Прямоугольник 2"/>
          <p:cNvSpPr>
            <a:spLocks noChangeArrowheads="1"/>
          </p:cNvSpPr>
          <p:nvPr/>
        </p:nvSpPr>
        <p:spPr bwMode="auto">
          <a:xfrm>
            <a:off x="719138" y="19050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БЛАГОПОЛУЧАТЕЛИ: ПРИМЕРЫ</a:t>
            </a:r>
          </a:p>
        </p:txBody>
      </p:sp>
      <p:sp>
        <p:nvSpPr>
          <p:cNvPr id="51203" name="TextBox 3"/>
          <p:cNvSpPr txBox="1">
            <a:spLocks noChangeArrowheads="1"/>
          </p:cNvSpPr>
          <p:nvPr/>
        </p:nvSpPr>
        <p:spPr bwMode="auto">
          <a:xfrm>
            <a:off x="719138" y="1936750"/>
            <a:ext cx="51831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Прямые благополучатели:</a:t>
            </a:r>
          </a:p>
          <a:p>
            <a:pPr algn="just"/>
            <a:endParaRPr lang="ru-RU" sz="1600" b="1">
              <a:solidFill>
                <a:srgbClr val="0178E0"/>
              </a:solidFill>
              <a:latin typeface="Montserrat"/>
            </a:endParaRPr>
          </a:p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Обучающиеся и их законные представители;</a:t>
            </a:r>
          </a:p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Учителя и иной персонал</a:t>
            </a:r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6686550" y="1936750"/>
            <a:ext cx="4675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Косвенные благополучатели:</a:t>
            </a:r>
          </a:p>
          <a:p>
            <a:pPr algn="just"/>
            <a:endParaRPr lang="ru-RU" sz="1600" b="1">
              <a:solidFill>
                <a:srgbClr val="0178E0"/>
              </a:solidFill>
              <a:latin typeface="Montserrat"/>
            </a:endParaRPr>
          </a:p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Участники соревнований, мероприятий, </a:t>
            </a:r>
          </a:p>
        </p:txBody>
      </p:sp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719138" y="3757613"/>
            <a:ext cx="51196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92D050"/>
                </a:solidFill>
                <a:latin typeface="Montserrat"/>
              </a:rPr>
              <a:t>Материалы для подсчета:</a:t>
            </a:r>
            <a:r>
              <a:rPr lang="ru-RU" sz="1600" b="1">
                <a:solidFill>
                  <a:srgbClr val="0178E0"/>
                </a:solidFill>
                <a:latin typeface="Montserrat"/>
              </a:rPr>
              <a:t> </a:t>
            </a:r>
          </a:p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отчет о самообследовании образовательной организации и т.п.</a:t>
            </a:r>
          </a:p>
        </p:txBody>
      </p:sp>
      <p:sp>
        <p:nvSpPr>
          <p:cNvPr id="51206" name="TextBox 14"/>
          <p:cNvSpPr txBox="1">
            <a:spLocks noChangeArrowheads="1"/>
          </p:cNvSpPr>
          <p:nvPr/>
        </p:nvSpPr>
        <p:spPr bwMode="auto">
          <a:xfrm>
            <a:off x="3611563" y="1360488"/>
            <a:ext cx="49688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solidFill>
                  <a:srgbClr val="0178E0"/>
                </a:solidFill>
                <a:latin typeface="Montserrat"/>
              </a:rPr>
              <a:t>Проект «Ремонт кровли здания школы»  </a:t>
            </a:r>
          </a:p>
        </p:txBody>
      </p:sp>
      <p:sp>
        <p:nvSpPr>
          <p:cNvPr id="51207" name="TextBox 15"/>
          <p:cNvSpPr txBox="1">
            <a:spLocks noChangeArrowheads="1"/>
          </p:cNvSpPr>
          <p:nvPr/>
        </p:nvSpPr>
        <p:spPr bwMode="auto">
          <a:xfrm>
            <a:off x="6686550" y="3665538"/>
            <a:ext cx="51276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92D050"/>
                </a:solidFill>
                <a:latin typeface="Montserrat"/>
              </a:rPr>
              <a:t>Материалы для подсчета:</a:t>
            </a:r>
            <a:r>
              <a:rPr lang="ru-RU" sz="1600" b="1">
                <a:solidFill>
                  <a:srgbClr val="0178E0"/>
                </a:solidFill>
                <a:latin typeface="Montserrat"/>
              </a:rPr>
              <a:t> </a:t>
            </a:r>
          </a:p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Информация в Интернете (за предыдущий год)и т.п.</a:t>
            </a:r>
          </a:p>
        </p:txBody>
      </p:sp>
      <p:sp>
        <p:nvSpPr>
          <p:cNvPr id="51208" name="TextBox 16"/>
          <p:cNvSpPr txBox="1">
            <a:spLocks noChangeArrowheads="1"/>
          </p:cNvSpPr>
          <p:nvPr/>
        </p:nvSpPr>
        <p:spPr bwMode="auto">
          <a:xfrm>
            <a:off x="3903663" y="5092700"/>
            <a:ext cx="51196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Данные органов гос. статистики о численности населения населенного пункта /данные переписи населения населенного пункта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Прямоугольник 2"/>
          <p:cNvSpPr>
            <a:spLocks noChangeArrowheads="1"/>
          </p:cNvSpPr>
          <p:nvPr/>
        </p:nvSpPr>
        <p:spPr bwMode="auto">
          <a:xfrm>
            <a:off x="719138" y="8255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УРОВЕНЬ ВОВЛЕЧЁННОСТИ ИНИЦИАТИВНОЙ ГРУППЫ</a:t>
            </a:r>
          </a:p>
        </p:txBody>
      </p:sp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627063" y="1454150"/>
            <a:ext cx="10482262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92D050"/>
                </a:solidFill>
                <a:latin typeface="Montserrat"/>
              </a:rPr>
              <a:t>Инициативная группа граждан </a:t>
            </a:r>
            <a:r>
              <a:rPr lang="ru-RU" sz="1600" b="1">
                <a:solidFill>
                  <a:srgbClr val="0178E0"/>
                </a:solidFill>
                <a:latin typeface="Montserrat"/>
              </a:rPr>
              <a:t>избирается на заключительном собрании жителей населенного пункта уполномочена на реализацию мероприятий по:</a:t>
            </a:r>
          </a:p>
          <a:p>
            <a:pPr algn="just"/>
            <a:endParaRPr lang="ru-RU" sz="1600" b="1">
              <a:solidFill>
                <a:srgbClr val="0178E0"/>
              </a:solidFill>
              <a:latin typeface="Montserrat"/>
            </a:endParaRPr>
          </a:p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-организации и обеспечению софинансирования проекта со стороны населения и лиц, осуществляющих денежный вклад в реализацию проекта (добровольный безвозмездный взнос, пожертвование);</a:t>
            </a:r>
          </a:p>
          <a:p>
            <a:pPr algn="just"/>
            <a:endParaRPr lang="ru-RU" sz="1600" b="1">
              <a:solidFill>
                <a:srgbClr val="0178E0"/>
              </a:solidFill>
              <a:latin typeface="Montserrat"/>
            </a:endParaRPr>
          </a:p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-вопросам оказания неденежного вклада участников проекта в реализацию проекта и оформления документов для участия в конкурсном отборе;</a:t>
            </a:r>
          </a:p>
          <a:p>
            <a:pPr algn="just"/>
            <a:endParaRPr lang="ru-RU" sz="1600" b="1">
              <a:solidFill>
                <a:srgbClr val="0178E0"/>
              </a:solidFill>
              <a:latin typeface="Montserrat"/>
            </a:endParaRPr>
          </a:p>
          <a:p>
            <a:pPr algn="just"/>
            <a:r>
              <a:rPr lang="ru-RU" b="1">
                <a:solidFill>
                  <a:srgbClr val="0178E0"/>
                </a:solidFill>
                <a:latin typeface="Montserrat"/>
              </a:rPr>
              <a:t>-внесению предложений по корректировке проекта, в том числе сметной документации проекта, типа приобретаемого оборудования, материалов, с сохранением суммарных баллов, присвоенных проекту по результатам конкурсного отбора</a:t>
            </a:r>
          </a:p>
          <a:p>
            <a:pPr algn="just"/>
            <a:endParaRPr lang="ru-RU" sz="1600" b="1">
              <a:solidFill>
                <a:srgbClr val="0178E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Прямоугольник 2"/>
          <p:cNvSpPr>
            <a:spLocks noChangeArrowheads="1"/>
          </p:cNvSpPr>
          <p:nvPr/>
        </p:nvSpPr>
        <p:spPr bwMode="auto">
          <a:xfrm>
            <a:off x="719138" y="8255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УРОВЕНЬ ВОВЛЕЧЁННОСТИ ИНИЦИАТИВНОЙ ГРУППЫ</a:t>
            </a:r>
          </a:p>
        </p:txBody>
      </p:sp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719138" y="1728788"/>
            <a:ext cx="44894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1)Заседание инициативной группы </a:t>
            </a:r>
          </a:p>
        </p:txBody>
      </p:sp>
      <p:sp>
        <p:nvSpPr>
          <p:cNvPr id="53252" name="TextBox 6"/>
          <p:cNvSpPr txBox="1">
            <a:spLocks noChangeArrowheads="1"/>
          </p:cNvSpPr>
          <p:nvPr/>
        </p:nvSpPr>
        <p:spPr bwMode="auto">
          <a:xfrm>
            <a:off x="6456363" y="1716088"/>
            <a:ext cx="448786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2) Размещение в социальных сетях членами инициативной группы информации по информированию населения о подготовительной работе в рамках участия проекта в конкурсном отборе </a:t>
            </a:r>
          </a:p>
        </p:txBody>
      </p:sp>
      <p:sp>
        <p:nvSpPr>
          <p:cNvPr id="53253" name="TextBox 7"/>
          <p:cNvSpPr txBox="1">
            <a:spLocks noChangeArrowheads="1"/>
          </p:cNvSpPr>
          <p:nvPr/>
        </p:nvSpPr>
        <p:spPr bwMode="auto">
          <a:xfrm>
            <a:off x="719138" y="2592388"/>
            <a:ext cx="3968750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178E0"/>
                </a:solidFill>
                <a:latin typeface="Miratrix Normal"/>
              </a:rPr>
              <a:t>ИТОГ:</a:t>
            </a:r>
            <a:r>
              <a:rPr lang="ru-RU" sz="1400">
                <a:solidFill>
                  <a:srgbClr val="0178E0"/>
                </a:solidFill>
                <a:latin typeface="Miratrix Normal"/>
              </a:rPr>
              <a:t> 1.протокол(-ы)заседания(-й);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2. фотографии заседания(-й);</a:t>
            </a: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3. инфоповод для публикаций в СМИ</a:t>
            </a:r>
          </a:p>
        </p:txBody>
      </p:sp>
      <p:sp>
        <p:nvSpPr>
          <p:cNvPr id="53254" name="TextBox 8"/>
          <p:cNvSpPr txBox="1">
            <a:spLocks noChangeArrowheads="1"/>
          </p:cNvSpPr>
          <p:nvPr/>
        </p:nvSpPr>
        <p:spPr bwMode="auto">
          <a:xfrm>
            <a:off x="6456363" y="3717925"/>
            <a:ext cx="4643437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178E0"/>
                </a:solidFill>
                <a:latin typeface="Miratrix Normal"/>
              </a:rPr>
              <a:t>ИТОГ:</a:t>
            </a:r>
            <a:r>
              <a:rPr lang="ru-RU" sz="1400">
                <a:solidFill>
                  <a:srgbClr val="0178E0"/>
                </a:solidFill>
                <a:latin typeface="Miratrix Normal"/>
              </a:rPr>
              <a:t> скриншоты публикаций в аккаунтах членов инициативных групп в социальных сетях</a:t>
            </a:r>
          </a:p>
          <a:p>
            <a:endParaRPr lang="ru-RU" sz="1400">
              <a:solidFill>
                <a:srgbClr val="0178E0"/>
              </a:solidFill>
              <a:latin typeface="Miratrix Normal"/>
            </a:endParaRPr>
          </a:p>
          <a:p>
            <a:r>
              <a:rPr lang="ru-RU" sz="1400">
                <a:solidFill>
                  <a:srgbClr val="0178E0"/>
                </a:solidFill>
                <a:latin typeface="Miratrix Normal"/>
              </a:rPr>
              <a:t>Публикаций должно быть несколько</a:t>
            </a:r>
          </a:p>
        </p:txBody>
      </p:sp>
      <p:pic>
        <p:nvPicPr>
          <p:cNvPr id="53255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2550" y="4016375"/>
            <a:ext cx="270351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4562475"/>
            <a:ext cx="312738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Рисунок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Прямоугольник 19"/>
          <p:cNvSpPr>
            <a:spLocks noChangeArrowheads="1"/>
          </p:cNvSpPr>
          <p:nvPr/>
        </p:nvSpPr>
        <p:spPr bwMode="auto">
          <a:xfrm>
            <a:off x="671513" y="103188"/>
            <a:ext cx="10674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СРЕДСТВА МАССОВОЙ ИНФОРМАЦИИ И ДРУГИЕ ИСТОЧНИКИ ИНФОРМИРОВАНИЯ</a:t>
            </a:r>
          </a:p>
        </p:txBody>
      </p:sp>
      <p:sp>
        <p:nvSpPr>
          <p:cNvPr id="54275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54276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54277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54278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9" name="TextBox 8"/>
          <p:cNvSpPr txBox="1"/>
          <p:nvPr/>
        </p:nvSpPr>
        <p:spPr>
          <a:xfrm>
            <a:off x="719138" y="1158875"/>
            <a:ext cx="10577512" cy="3294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178E0"/>
                </a:solidFill>
                <a:latin typeface="Miratrix Normal" panose="00000500000000000000" pitchFamily="50" charset="-52"/>
                <a:cs typeface="Arial" panose="020B0604020202020204" pitchFamily="34" charset="0"/>
              </a:rPr>
              <a:t>В случае освещения в СМИ, др. источниках процесса отбора приоритетной проблемы и разработки заявки прикладываются: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solidFill>
                <a:srgbClr val="0178E0"/>
              </a:solidFill>
              <a:latin typeface="Miratrix Normal" panose="00000500000000000000" pitchFamily="50" charset="-52"/>
              <a:cs typeface="Arial" panose="020B0604020202020204" pitchFamily="34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b="1" dirty="0">
                <a:solidFill>
                  <a:srgbClr val="0178E0"/>
                </a:solidFill>
                <a:latin typeface="Miratrix Normal" panose="00000500000000000000" pitchFamily="50" charset="-52"/>
                <a:cs typeface="Arial" panose="020B0604020202020204" pitchFamily="34" charset="0"/>
              </a:rPr>
              <a:t>информационная справка об использовании средств массовой информации и других средств информирования населения в процессе отбора приоритетной проблемы и разработки заявки*;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600" b="1" dirty="0">
              <a:solidFill>
                <a:srgbClr val="0178E0"/>
              </a:solidFill>
              <a:latin typeface="Miratrix Normal" panose="00000500000000000000" pitchFamily="50" charset="-52"/>
              <a:cs typeface="Arial" panose="020B0604020202020204" pitchFamily="34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b="1" dirty="0">
                <a:solidFill>
                  <a:srgbClr val="0178E0"/>
                </a:solidFill>
                <a:latin typeface="Miratrix Normal" panose="00000500000000000000" pitchFamily="50" charset="-52"/>
                <a:cs typeface="Arial" panose="020B0604020202020204" pitchFamily="34" charset="0"/>
              </a:rPr>
              <a:t>копии публикаций, скриншоты, эфирные справки, ссылки на Интернет- и ТВ-ресурсы и иные подтверждающие материалы;</a:t>
            </a: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sz="1600" b="1" dirty="0">
              <a:solidFill>
                <a:srgbClr val="0178E0"/>
              </a:solidFill>
              <a:latin typeface="Miratrix Normal" panose="00000500000000000000" pitchFamily="50" charset="-52"/>
              <a:cs typeface="Arial" panose="020B0604020202020204" pitchFamily="34" charset="0"/>
            </a:endParaRPr>
          </a:p>
          <a:p>
            <a:pPr marL="285750" indent="-285750" algn="just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ru-RU" sz="1600" b="1" dirty="0">
                <a:solidFill>
                  <a:srgbClr val="0178E0"/>
                </a:solidFill>
                <a:latin typeface="Miratrix Normal" panose="00000500000000000000" pitchFamily="50" charset="-52"/>
                <a:cs typeface="Arial" panose="020B0604020202020204" pitchFamily="34" charset="0"/>
              </a:rPr>
              <a:t>специальные информационные стенды / печатные издания / информационно-телекоммуникационная сеть «Интернет» / телевидение / радио / мессенджеры / иные средства  </a:t>
            </a:r>
          </a:p>
        </p:txBody>
      </p:sp>
      <p:pic>
        <p:nvPicPr>
          <p:cNvPr id="54280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07338" y="4676775"/>
            <a:ext cx="2728912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3225" y="4805363"/>
            <a:ext cx="265112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2" name="TextBox 15"/>
          <p:cNvSpPr txBox="1">
            <a:spLocks noChangeArrowheads="1"/>
          </p:cNvSpPr>
          <p:nvPr/>
        </p:nvSpPr>
        <p:spPr bwMode="auto">
          <a:xfrm>
            <a:off x="4737100" y="6330950"/>
            <a:ext cx="3440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178E0"/>
                </a:solidFill>
                <a:latin typeface="Montserrat"/>
              </a:rPr>
              <a:t>*Образец будет направлен позже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8" name="Прямоугольник 20"/>
          <p:cNvSpPr>
            <a:spLocks noChangeArrowheads="1"/>
          </p:cNvSpPr>
          <p:nvPr/>
        </p:nvSpPr>
        <p:spPr bwMode="auto">
          <a:xfrm>
            <a:off x="719138" y="19050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Мессенджеры </a:t>
            </a:r>
          </a:p>
        </p:txBody>
      </p:sp>
      <p:sp>
        <p:nvSpPr>
          <p:cNvPr id="55299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55300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55301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55302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55303" name="TextBox 12"/>
          <p:cNvSpPr txBox="1">
            <a:spLocks noChangeArrowheads="1"/>
          </p:cNvSpPr>
          <p:nvPr/>
        </p:nvSpPr>
        <p:spPr bwMode="auto">
          <a:xfrm>
            <a:off x="847725" y="2044700"/>
            <a:ext cx="54292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0178E0"/>
                </a:solidFill>
                <a:latin typeface="Montserrat"/>
              </a:rPr>
              <a:t>Учитываются сообщения, публикации в чатах, каналах, а не в диалогах между двумя людьми.</a:t>
            </a:r>
          </a:p>
        </p:txBody>
      </p:sp>
      <p:sp>
        <p:nvSpPr>
          <p:cNvPr id="55304" name="TextBox 8"/>
          <p:cNvSpPr txBox="1">
            <a:spLocks noChangeArrowheads="1"/>
          </p:cNvSpPr>
          <p:nvPr/>
        </p:nvSpPr>
        <p:spPr bwMode="auto">
          <a:xfrm>
            <a:off x="620713" y="1258888"/>
            <a:ext cx="55102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178E0"/>
                </a:solidFill>
                <a:latin typeface="Miratrix Normal"/>
              </a:rPr>
              <a:t>WhatsApp, Telegram, Viber, Skype</a:t>
            </a:r>
            <a:r>
              <a:rPr lang="ru-RU" b="1">
                <a:solidFill>
                  <a:srgbClr val="0178E0"/>
                </a:solidFill>
                <a:latin typeface="Miratrix Normal"/>
              </a:rPr>
              <a:t> и др.</a:t>
            </a:r>
            <a:r>
              <a:rPr lang="en-US" b="1">
                <a:solidFill>
                  <a:srgbClr val="0178E0"/>
                </a:solidFill>
                <a:latin typeface="Miratrix Normal"/>
              </a:rPr>
              <a:t> </a:t>
            </a:r>
            <a:endParaRPr lang="ru-RU" b="1">
              <a:solidFill>
                <a:srgbClr val="0178E0"/>
              </a:solidFill>
              <a:latin typeface="Miratrix Normal"/>
            </a:endParaRPr>
          </a:p>
        </p:txBody>
      </p:sp>
      <p:pic>
        <p:nvPicPr>
          <p:cNvPr id="55305" name="Рисунок 1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913" y="2066925"/>
            <a:ext cx="4826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6" name="TextBox 21"/>
          <p:cNvSpPr txBox="1">
            <a:spLocks noChangeArrowheads="1"/>
          </p:cNvSpPr>
          <p:nvPr/>
        </p:nvSpPr>
        <p:spPr bwMode="auto">
          <a:xfrm>
            <a:off x="7375525" y="2106613"/>
            <a:ext cx="5429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92D050"/>
                </a:solidFill>
                <a:latin typeface="Montserrat"/>
              </a:rPr>
              <a:t>Подтверждение:</a:t>
            </a:r>
            <a:r>
              <a:rPr lang="ru-RU" sz="1400" b="1">
                <a:solidFill>
                  <a:srgbClr val="0178E0"/>
                </a:solidFill>
                <a:latin typeface="Montserrat"/>
              </a:rPr>
              <a:t> скриншоты</a:t>
            </a:r>
          </a:p>
        </p:txBody>
      </p:sp>
      <p:pic>
        <p:nvPicPr>
          <p:cNvPr id="55307" name="Рисунок 1"/>
          <p:cNvPicPr>
            <a:picLocks noChangeAspect="1"/>
          </p:cNvPicPr>
          <p:nvPr/>
        </p:nvPicPr>
        <p:blipFill>
          <a:blip r:embed="rId4"/>
          <a:srcRect r="1093" b="5128"/>
          <a:stretch>
            <a:fillRect/>
          </a:stretch>
        </p:blipFill>
        <p:spPr bwMode="auto">
          <a:xfrm>
            <a:off x="1631950" y="2870200"/>
            <a:ext cx="1646238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8" name="Рисунок 2"/>
          <p:cNvPicPr>
            <a:picLocks noChangeAspect="1"/>
          </p:cNvPicPr>
          <p:nvPr/>
        </p:nvPicPr>
        <p:blipFill>
          <a:blip r:embed="rId5"/>
          <a:srcRect l="-2" r="-2122" b="11211"/>
          <a:stretch>
            <a:fillRect/>
          </a:stretch>
        </p:blipFill>
        <p:spPr bwMode="auto">
          <a:xfrm>
            <a:off x="7766050" y="2720975"/>
            <a:ext cx="1943100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Рисунок 2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012363" y="4264025"/>
            <a:ext cx="3714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Умножение 3"/>
          <p:cNvSpPr/>
          <p:nvPr/>
        </p:nvSpPr>
        <p:spPr>
          <a:xfrm>
            <a:off x="3470275" y="3975100"/>
            <a:ext cx="561975" cy="649288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2" name="Прямоугольник 15"/>
          <p:cNvSpPr>
            <a:spLocks noChangeArrowheads="1"/>
          </p:cNvSpPr>
          <p:nvPr/>
        </p:nvSpPr>
        <p:spPr bwMode="auto">
          <a:xfrm>
            <a:off x="719138" y="19050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КУЛЬТУРНО-МАССОВЫЕ МЕРОПРИЯТИЯ</a:t>
            </a:r>
          </a:p>
        </p:txBody>
      </p:sp>
      <p:sp>
        <p:nvSpPr>
          <p:cNvPr id="56323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56324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56325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56326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56327" name="TextBox 8"/>
          <p:cNvSpPr txBox="1">
            <a:spLocks noChangeArrowheads="1"/>
          </p:cNvSpPr>
          <p:nvPr/>
        </p:nvSpPr>
        <p:spPr bwMode="auto">
          <a:xfrm>
            <a:off x="698500" y="1192213"/>
            <a:ext cx="1084897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Баллы по критерию «Проведение с населением культурно-массовых мероприятий, связанных</a:t>
            </a:r>
            <a:endParaRPr lang="en-US" sz="1600" b="1">
              <a:solidFill>
                <a:srgbClr val="0178E0"/>
              </a:solidFill>
              <a:latin typeface="Montserrat"/>
            </a:endParaRPr>
          </a:p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с реализацией проекта (концерты, конкурсы рисунков, сочинений, стихотворений, частушек, акции, флешмобы, ярмарки и т.п.)» начисляются в том случае, если культурно-массовые мероприятия напрямую связаны с ППМИ. </a:t>
            </a:r>
          </a:p>
          <a:p>
            <a:pPr algn="just"/>
            <a:endParaRPr lang="ru-RU" sz="1600" b="1">
              <a:solidFill>
                <a:srgbClr val="0178E0"/>
              </a:solidFill>
              <a:latin typeface="Montserrat"/>
            </a:endParaRPr>
          </a:p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Обязательно наличие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плакатов, идентифицирующих проведение мероприятий в рамках участия в ППМИ</a:t>
            </a:r>
            <a:r>
              <a:rPr lang="ru-RU" sz="1600" b="1">
                <a:solidFill>
                  <a:srgbClr val="0178E0"/>
                </a:solidFill>
                <a:latin typeface="Montserrat"/>
              </a:rPr>
              <a:t>.</a:t>
            </a:r>
          </a:p>
          <a:p>
            <a:pPr algn="just"/>
            <a:endParaRPr lang="ru-RU" sz="1600" b="1">
              <a:solidFill>
                <a:srgbClr val="0178E0"/>
              </a:solidFill>
              <a:latin typeface="Montserrat"/>
            </a:endParaRPr>
          </a:p>
          <a:p>
            <a:pPr algn="just"/>
            <a:r>
              <a:rPr lang="ru-RU" sz="1600" b="1">
                <a:solidFill>
                  <a:srgbClr val="0178E0"/>
                </a:solidFill>
                <a:latin typeface="Montserrat"/>
              </a:rPr>
              <a:t>Прикладываем к заявке фотоматериалы культурно-массовых мероприятий,</a:t>
            </a:r>
            <a:r>
              <a:rPr lang="en-US" sz="1600" b="1">
                <a:solidFill>
                  <a:srgbClr val="0178E0"/>
                </a:solidFill>
                <a:latin typeface="Montserrat"/>
              </a:rPr>
              <a:t> </a:t>
            </a:r>
            <a:r>
              <a:rPr lang="ru-RU" sz="1600" b="1">
                <a:solidFill>
                  <a:srgbClr val="0178E0"/>
                </a:solidFill>
                <a:latin typeface="Montserrat"/>
              </a:rPr>
              <a:t>копии рисунков, ссылки на видео и т.д.</a:t>
            </a:r>
          </a:p>
        </p:txBody>
      </p:sp>
      <p:pic>
        <p:nvPicPr>
          <p:cNvPr id="56328" name="Рисунок 1"/>
          <p:cNvPicPr>
            <a:picLocks noChangeAspect="1"/>
          </p:cNvPicPr>
          <p:nvPr/>
        </p:nvPicPr>
        <p:blipFill>
          <a:blip r:embed="rId3"/>
          <a:srcRect t="18736" r="1918" b="5869"/>
          <a:stretch>
            <a:fillRect/>
          </a:stretch>
        </p:blipFill>
        <p:spPr bwMode="auto">
          <a:xfrm>
            <a:off x="4114800" y="4217988"/>
            <a:ext cx="3278188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9" name="Рисунок 6"/>
          <p:cNvPicPr>
            <a:picLocks noChangeAspect="1"/>
          </p:cNvPicPr>
          <p:nvPr/>
        </p:nvPicPr>
        <p:blipFill>
          <a:blip r:embed="rId4"/>
          <a:srcRect l="6313" t="24615" r="8012" b="14359"/>
          <a:stretch>
            <a:fillRect/>
          </a:stretch>
        </p:blipFill>
        <p:spPr bwMode="auto">
          <a:xfrm>
            <a:off x="8153400" y="4217988"/>
            <a:ext cx="35623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Рисунок 9"/>
          <p:cNvPicPr>
            <a:picLocks noChangeAspect="1"/>
          </p:cNvPicPr>
          <p:nvPr/>
        </p:nvPicPr>
        <p:blipFill>
          <a:blip r:embed="rId5"/>
          <a:srcRect t="9921" r="629"/>
          <a:stretch>
            <a:fillRect/>
          </a:stretch>
        </p:blipFill>
        <p:spPr bwMode="auto">
          <a:xfrm>
            <a:off x="573088" y="4224338"/>
            <a:ext cx="278130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1" name="Рисунок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9563" y="2527300"/>
            <a:ext cx="34131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Прямоугольник 17"/>
          <p:cNvSpPr>
            <a:spLocks noChangeArrowheads="1"/>
          </p:cNvSpPr>
          <p:nvPr/>
        </p:nvSpPr>
        <p:spPr bwMode="auto">
          <a:xfrm>
            <a:off x="719138" y="68263"/>
            <a:ext cx="8982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РАСПРЕДЕЛЕНИЕ ПРОЕКТОВ ПО ТИПОЛОГИИ</a:t>
            </a:r>
            <a:b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</a:br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В 2022 ГОДУ в МР</a:t>
            </a:r>
          </a:p>
        </p:txBody>
      </p:sp>
      <p:grpSp>
        <p:nvGrpSpPr>
          <p:cNvPr id="20483" name="Группа 3"/>
          <p:cNvGrpSpPr>
            <a:grpSpLocks/>
          </p:cNvGrpSpPr>
          <p:nvPr/>
        </p:nvGrpSpPr>
        <p:grpSpPr bwMode="auto">
          <a:xfrm>
            <a:off x="1227138" y="1941513"/>
            <a:ext cx="10299700" cy="3073400"/>
            <a:chOff x="1406935" y="2145662"/>
            <a:chExt cx="10298727" cy="1965415"/>
          </a:xfrm>
        </p:grpSpPr>
        <p:sp>
          <p:nvSpPr>
            <p:cNvPr id="35" name="Волна 34"/>
            <p:cNvSpPr/>
            <p:nvPr/>
          </p:nvSpPr>
          <p:spPr>
            <a:xfrm rot="16200000">
              <a:off x="968338" y="3224846"/>
              <a:ext cx="1324828" cy="447633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Волна 35"/>
            <p:cNvSpPr/>
            <p:nvPr/>
          </p:nvSpPr>
          <p:spPr>
            <a:xfrm rot="16200000">
              <a:off x="1887712" y="3387056"/>
              <a:ext cx="1001997" cy="446045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Волна 36"/>
            <p:cNvSpPr/>
            <p:nvPr/>
          </p:nvSpPr>
          <p:spPr>
            <a:xfrm rot="16200000">
              <a:off x="2880690" y="3621280"/>
              <a:ext cx="531961" cy="447633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Волна 37"/>
            <p:cNvSpPr/>
            <p:nvPr/>
          </p:nvSpPr>
          <p:spPr>
            <a:xfrm rot="16200000">
              <a:off x="3545251" y="3528676"/>
              <a:ext cx="718757" cy="446046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Волна 38"/>
            <p:cNvSpPr/>
            <p:nvPr/>
          </p:nvSpPr>
          <p:spPr>
            <a:xfrm rot="16200000">
              <a:off x="4432426" y="3657098"/>
              <a:ext cx="461913" cy="446046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Волна 39"/>
            <p:cNvSpPr/>
            <p:nvPr/>
          </p:nvSpPr>
          <p:spPr>
            <a:xfrm rot="16200000">
              <a:off x="5111709" y="3577627"/>
              <a:ext cx="619268" cy="447633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1" name="Волна 40"/>
            <p:cNvSpPr/>
            <p:nvPr/>
          </p:nvSpPr>
          <p:spPr>
            <a:xfrm rot="16200000">
              <a:off x="6108240" y="3816991"/>
              <a:ext cx="142127" cy="446045"/>
            </a:xfrm>
            <a:prstGeom prst="wave">
              <a:avLst>
                <a:gd name="adj1" fmla="val 5656"/>
                <a:gd name="adj2" fmla="val 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2" name="Волна 41"/>
            <p:cNvSpPr/>
            <p:nvPr/>
          </p:nvSpPr>
          <p:spPr>
            <a:xfrm rot="16200000">
              <a:off x="5954555" y="2904553"/>
              <a:ext cx="1965415" cy="447633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Волна 42"/>
            <p:cNvSpPr/>
            <p:nvPr/>
          </p:nvSpPr>
          <p:spPr>
            <a:xfrm rot="16200000">
              <a:off x="7251361" y="3442605"/>
              <a:ext cx="889310" cy="447633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Волна 43"/>
            <p:cNvSpPr/>
            <p:nvPr/>
          </p:nvSpPr>
          <p:spPr>
            <a:xfrm rot="16200000">
              <a:off x="8266672" y="3700751"/>
              <a:ext cx="374607" cy="446046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Волна 44"/>
            <p:cNvSpPr/>
            <p:nvPr/>
          </p:nvSpPr>
          <p:spPr>
            <a:xfrm rot="16200000">
              <a:off x="8852557" y="3527882"/>
              <a:ext cx="718757" cy="447633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Волна 45"/>
            <p:cNvSpPr/>
            <p:nvPr/>
          </p:nvSpPr>
          <p:spPr>
            <a:xfrm rot="16200000">
              <a:off x="9661054" y="3577627"/>
              <a:ext cx="619268" cy="447633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Волна 46"/>
            <p:cNvSpPr/>
            <p:nvPr/>
          </p:nvSpPr>
          <p:spPr>
            <a:xfrm rot="16200000">
              <a:off x="10698699" y="3858106"/>
              <a:ext cx="59897" cy="446045"/>
            </a:xfrm>
            <a:prstGeom prst="wave">
              <a:avLst>
                <a:gd name="adj1" fmla="val 4284"/>
                <a:gd name="adj2" fmla="val 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23" name="Волна 122"/>
            <p:cNvSpPr/>
            <p:nvPr/>
          </p:nvSpPr>
          <p:spPr>
            <a:xfrm rot="16200000">
              <a:off x="11451897" y="3857312"/>
              <a:ext cx="59897" cy="447633"/>
            </a:xfrm>
            <a:prstGeom prst="wave">
              <a:avLst>
                <a:gd name="adj1" fmla="val 4284"/>
                <a:gd name="adj2" fmla="val 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20484" name="Группа 6"/>
          <p:cNvGrpSpPr>
            <a:grpSpLocks/>
          </p:cNvGrpSpPr>
          <p:nvPr/>
        </p:nvGrpSpPr>
        <p:grpSpPr bwMode="auto">
          <a:xfrm>
            <a:off x="304800" y="4583113"/>
            <a:ext cx="11360150" cy="3238500"/>
            <a:chOff x="484359" y="3680556"/>
            <a:chExt cx="11359298" cy="3237808"/>
          </a:xfrm>
        </p:grpSpPr>
        <p:cxnSp>
          <p:nvCxnSpPr>
            <p:cNvPr id="48" name="Прямая соединительная линия 47"/>
            <p:cNvCxnSpPr/>
            <p:nvPr/>
          </p:nvCxnSpPr>
          <p:spPr>
            <a:xfrm>
              <a:off x="1251064" y="4110676"/>
              <a:ext cx="10592593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03" name="Группа 5"/>
            <p:cNvGrpSpPr>
              <a:grpSpLocks/>
            </p:cNvGrpSpPr>
            <p:nvPr/>
          </p:nvGrpSpPr>
          <p:grpSpPr bwMode="auto">
            <a:xfrm>
              <a:off x="484359" y="3680556"/>
              <a:ext cx="10094766" cy="3237808"/>
              <a:chOff x="484359" y="3680556"/>
              <a:chExt cx="10094766" cy="3237808"/>
            </a:xfrm>
          </p:grpSpPr>
          <p:sp>
            <p:nvSpPr>
              <p:cNvPr id="20504" name="TextBox 48"/>
              <p:cNvSpPr txBox="1">
                <a:spLocks noChangeArrowheads="1"/>
              </p:cNvSpPr>
              <p:nvPr/>
            </p:nvSpPr>
            <p:spPr bwMode="auto">
              <a:xfrm rot="-2763033">
                <a:off x="-996641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БЛАГОУСТРОЙСТВО</a:t>
                </a:r>
              </a:p>
            </p:txBody>
          </p:sp>
          <p:sp>
            <p:nvSpPr>
              <p:cNvPr id="20505" name="TextBox 49"/>
              <p:cNvSpPr txBox="1">
                <a:spLocks noChangeArrowheads="1"/>
              </p:cNvSpPr>
              <p:nvPr/>
            </p:nvSpPr>
            <p:spPr bwMode="auto">
              <a:xfrm rot="-2763033">
                <a:off x="-242376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ДОСУГ И КУЛЬТУРА</a:t>
                </a:r>
              </a:p>
            </p:txBody>
          </p:sp>
          <p:sp>
            <p:nvSpPr>
              <p:cNvPr id="20506" name="TextBox 50"/>
              <p:cNvSpPr txBox="1">
                <a:spLocks noChangeArrowheads="1"/>
              </p:cNvSpPr>
              <p:nvPr/>
            </p:nvSpPr>
            <p:spPr bwMode="auto">
              <a:xfrm rot="-2763033">
                <a:off x="516910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ДЕТСКИЕ ПЛОЩАДКИ</a:t>
                </a:r>
              </a:p>
            </p:txBody>
          </p:sp>
          <p:sp>
            <p:nvSpPr>
              <p:cNvPr id="20507" name="TextBox 51"/>
              <p:cNvSpPr txBox="1">
                <a:spLocks noChangeArrowheads="1"/>
              </p:cNvSpPr>
              <p:nvPr/>
            </p:nvSpPr>
            <p:spPr bwMode="auto">
              <a:xfrm rot="-2763033">
                <a:off x="1276196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ДОРОГИ</a:t>
                </a:r>
              </a:p>
            </p:txBody>
          </p:sp>
          <p:sp>
            <p:nvSpPr>
              <p:cNvPr id="20508" name="TextBox 52"/>
              <p:cNvSpPr txBox="1">
                <a:spLocks noChangeArrowheads="1"/>
              </p:cNvSpPr>
              <p:nvPr/>
            </p:nvSpPr>
            <p:spPr bwMode="auto">
              <a:xfrm rot="-2763033">
                <a:off x="2035482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ВОДОСНАБЖЕНИЕ</a:t>
                </a:r>
              </a:p>
            </p:txBody>
          </p:sp>
          <p:sp>
            <p:nvSpPr>
              <p:cNvPr id="20509" name="TextBox 53"/>
              <p:cNvSpPr txBox="1">
                <a:spLocks noChangeArrowheads="1"/>
              </p:cNvSpPr>
              <p:nvPr/>
            </p:nvSpPr>
            <p:spPr bwMode="auto">
              <a:xfrm rot="-2763033">
                <a:off x="2794768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КУЛЬТУРНОЕ НАСЛЕДИЕ</a:t>
                </a:r>
              </a:p>
            </p:txBody>
          </p:sp>
          <p:sp>
            <p:nvSpPr>
              <p:cNvPr id="20510" name="TextBox 54"/>
              <p:cNvSpPr txBox="1">
                <a:spLocks noChangeArrowheads="1"/>
              </p:cNvSpPr>
              <p:nvPr/>
            </p:nvSpPr>
            <p:spPr bwMode="auto">
              <a:xfrm rot="-2763033">
                <a:off x="3554054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МАССОВЫЙ ОТДЫХ</a:t>
                </a:r>
              </a:p>
            </p:txBody>
          </p:sp>
          <p:sp>
            <p:nvSpPr>
              <p:cNvPr id="20511" name="TextBox 55"/>
              <p:cNvSpPr txBox="1">
                <a:spLocks noChangeArrowheads="1"/>
              </p:cNvSpPr>
              <p:nvPr/>
            </p:nvSpPr>
            <p:spPr bwMode="auto">
              <a:xfrm rot="-2763033">
                <a:off x="4313340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МЕСТА ЗАХОРОНЕНИЯ</a:t>
                </a:r>
              </a:p>
            </p:txBody>
          </p:sp>
          <p:sp>
            <p:nvSpPr>
              <p:cNvPr id="20512" name="TextBox 59"/>
              <p:cNvSpPr txBox="1">
                <a:spLocks noChangeArrowheads="1"/>
              </p:cNvSpPr>
              <p:nvPr/>
            </p:nvSpPr>
            <p:spPr bwMode="auto">
              <a:xfrm rot="-2763033">
                <a:off x="5072626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УЧРЕЖДЕНИЯ ОБРАЗОВАНИЯ</a:t>
                </a:r>
              </a:p>
            </p:txBody>
          </p:sp>
          <p:sp>
            <p:nvSpPr>
              <p:cNvPr id="20513" name="TextBox 60"/>
              <p:cNvSpPr txBox="1">
                <a:spLocks noChangeArrowheads="1"/>
              </p:cNvSpPr>
              <p:nvPr/>
            </p:nvSpPr>
            <p:spPr bwMode="auto">
              <a:xfrm rot="-2763033">
                <a:off x="5831912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УЛИЧНОЕ ОСВЕЩЕНИЕ</a:t>
                </a:r>
              </a:p>
            </p:txBody>
          </p:sp>
          <p:sp>
            <p:nvSpPr>
              <p:cNvPr id="20514" name="TextBox 61"/>
              <p:cNvSpPr txBox="1">
                <a:spLocks noChangeArrowheads="1"/>
              </p:cNvSpPr>
              <p:nvPr/>
            </p:nvSpPr>
            <p:spPr bwMode="auto">
              <a:xfrm rot="-2763033">
                <a:off x="6591198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ПОЖАРНАЯ БЕЗОПАСНОСТЬ</a:t>
                </a:r>
              </a:p>
            </p:txBody>
          </p:sp>
          <p:sp>
            <p:nvSpPr>
              <p:cNvPr id="20515" name="TextBox 62"/>
              <p:cNvSpPr txBox="1">
                <a:spLocks noChangeArrowheads="1"/>
              </p:cNvSpPr>
              <p:nvPr/>
            </p:nvSpPr>
            <p:spPr bwMode="auto">
              <a:xfrm rot="-2763033">
                <a:off x="7350484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СПОРТ</a:t>
                </a:r>
              </a:p>
            </p:txBody>
          </p:sp>
          <p:sp>
            <p:nvSpPr>
              <p:cNvPr id="20516" name="TextBox 63"/>
              <p:cNvSpPr txBox="1">
                <a:spLocks noChangeArrowheads="1"/>
              </p:cNvSpPr>
              <p:nvPr/>
            </p:nvSpPr>
            <p:spPr bwMode="auto">
              <a:xfrm rot="-2763033">
                <a:off x="8109768" y="5161556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ЭЛЕКТРО-, ГАЗО-, ТЕПЛОСНАБЖЕНИЕ</a:t>
                </a:r>
              </a:p>
            </p:txBody>
          </p:sp>
          <p:sp>
            <p:nvSpPr>
              <p:cNvPr id="20517" name="TextBox 123"/>
              <p:cNvSpPr txBox="1">
                <a:spLocks noChangeArrowheads="1"/>
              </p:cNvSpPr>
              <p:nvPr/>
            </p:nvSpPr>
            <p:spPr bwMode="auto">
              <a:xfrm rot="-2763033">
                <a:off x="8882681" y="5221920"/>
                <a:ext cx="317744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/>
                <a:r>
                  <a:rPr lang="ru-RU" sz="800">
                    <a:solidFill>
                      <a:srgbClr val="241B81"/>
                    </a:solidFill>
                    <a:latin typeface="Montserrat"/>
                  </a:rPr>
                  <a:t>СБОР И ВЫВОЗ МУСОРА</a:t>
                </a:r>
              </a:p>
            </p:txBody>
          </p:sp>
        </p:grpSp>
      </p:grpSp>
      <p:sp>
        <p:nvSpPr>
          <p:cNvPr id="126" name="TextBox 125"/>
          <p:cNvSpPr txBox="1"/>
          <p:nvPr/>
        </p:nvSpPr>
        <p:spPr>
          <a:xfrm rot="16200000">
            <a:off x="50006" y="1572419"/>
            <a:ext cx="8143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178E0"/>
                </a:solidFill>
                <a:latin typeface="Miratrix Normal" panose="00000500000000000000" pitchFamily="50" charset="-52"/>
                <a:cs typeface="+mn-cs"/>
              </a:rPr>
              <a:t>Кол-во</a:t>
            </a:r>
          </a:p>
        </p:txBody>
      </p:sp>
      <p:sp>
        <p:nvSpPr>
          <p:cNvPr id="127" name="TextBox 126"/>
          <p:cNvSpPr txBox="1"/>
          <p:nvPr/>
        </p:nvSpPr>
        <p:spPr>
          <a:xfrm rot="16200000">
            <a:off x="-133350" y="5254625"/>
            <a:ext cx="11811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178E0"/>
                </a:solidFill>
                <a:latin typeface="Miratrix Normal" panose="00000500000000000000" pitchFamily="50" charset="-52"/>
                <a:cs typeface="+mn-cs"/>
              </a:rPr>
              <a:t>типология</a:t>
            </a:r>
          </a:p>
        </p:txBody>
      </p:sp>
      <p:grpSp>
        <p:nvGrpSpPr>
          <p:cNvPr id="20487" name="Группа 8"/>
          <p:cNvGrpSpPr>
            <a:grpSpLocks/>
          </p:cNvGrpSpPr>
          <p:nvPr/>
        </p:nvGrpSpPr>
        <p:grpSpPr bwMode="auto">
          <a:xfrm>
            <a:off x="1169988" y="1535113"/>
            <a:ext cx="10425112" cy="369887"/>
            <a:chOff x="1170505" y="1535388"/>
            <a:chExt cx="10423831" cy="369332"/>
          </a:xfrm>
        </p:grpSpPr>
        <p:sp>
          <p:nvSpPr>
            <p:cNvPr id="20488" name="TextBox 64"/>
            <p:cNvSpPr txBox="1">
              <a:spLocks noChangeArrowheads="1"/>
            </p:cNvSpPr>
            <p:nvPr/>
          </p:nvSpPr>
          <p:spPr bwMode="auto">
            <a:xfrm>
              <a:off x="1170505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55</a:t>
              </a:r>
            </a:p>
          </p:txBody>
        </p:sp>
        <p:sp>
          <p:nvSpPr>
            <p:cNvPr id="20489" name="TextBox 65"/>
            <p:cNvSpPr txBox="1">
              <a:spLocks noChangeArrowheads="1"/>
            </p:cNvSpPr>
            <p:nvPr/>
          </p:nvSpPr>
          <p:spPr bwMode="auto">
            <a:xfrm>
              <a:off x="1928347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43</a:t>
              </a:r>
            </a:p>
          </p:txBody>
        </p:sp>
        <p:sp>
          <p:nvSpPr>
            <p:cNvPr id="20490" name="TextBox 66"/>
            <p:cNvSpPr txBox="1">
              <a:spLocks noChangeArrowheads="1"/>
            </p:cNvSpPr>
            <p:nvPr/>
          </p:nvSpPr>
          <p:spPr bwMode="auto">
            <a:xfrm>
              <a:off x="2686189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21</a:t>
              </a:r>
            </a:p>
          </p:txBody>
        </p:sp>
        <p:sp>
          <p:nvSpPr>
            <p:cNvPr id="20491" name="TextBox 67"/>
            <p:cNvSpPr txBox="1">
              <a:spLocks noChangeArrowheads="1"/>
            </p:cNvSpPr>
            <p:nvPr/>
          </p:nvSpPr>
          <p:spPr bwMode="auto">
            <a:xfrm>
              <a:off x="3444031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30</a:t>
              </a:r>
            </a:p>
          </p:txBody>
        </p:sp>
        <p:sp>
          <p:nvSpPr>
            <p:cNvPr id="20492" name="TextBox 68"/>
            <p:cNvSpPr txBox="1">
              <a:spLocks noChangeArrowheads="1"/>
            </p:cNvSpPr>
            <p:nvPr/>
          </p:nvSpPr>
          <p:spPr bwMode="auto">
            <a:xfrm>
              <a:off x="4201873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20</a:t>
              </a:r>
            </a:p>
          </p:txBody>
        </p:sp>
        <p:sp>
          <p:nvSpPr>
            <p:cNvPr id="20493" name="TextBox 69"/>
            <p:cNvSpPr txBox="1">
              <a:spLocks noChangeArrowheads="1"/>
            </p:cNvSpPr>
            <p:nvPr/>
          </p:nvSpPr>
          <p:spPr bwMode="auto">
            <a:xfrm>
              <a:off x="4959715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26</a:t>
              </a:r>
            </a:p>
          </p:txBody>
        </p:sp>
        <p:sp>
          <p:nvSpPr>
            <p:cNvPr id="20494" name="TextBox 70"/>
            <p:cNvSpPr txBox="1">
              <a:spLocks noChangeArrowheads="1"/>
            </p:cNvSpPr>
            <p:nvPr/>
          </p:nvSpPr>
          <p:spPr bwMode="auto">
            <a:xfrm>
              <a:off x="5717557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5</a:t>
              </a:r>
            </a:p>
          </p:txBody>
        </p:sp>
        <p:sp>
          <p:nvSpPr>
            <p:cNvPr id="20495" name="TextBox 71"/>
            <p:cNvSpPr txBox="1">
              <a:spLocks noChangeArrowheads="1"/>
            </p:cNvSpPr>
            <p:nvPr/>
          </p:nvSpPr>
          <p:spPr bwMode="auto">
            <a:xfrm>
              <a:off x="6475399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93</a:t>
              </a:r>
            </a:p>
          </p:txBody>
        </p:sp>
        <p:sp>
          <p:nvSpPr>
            <p:cNvPr id="20496" name="TextBox 72"/>
            <p:cNvSpPr txBox="1">
              <a:spLocks noChangeArrowheads="1"/>
            </p:cNvSpPr>
            <p:nvPr/>
          </p:nvSpPr>
          <p:spPr bwMode="auto">
            <a:xfrm>
              <a:off x="7233241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35</a:t>
              </a:r>
            </a:p>
          </p:txBody>
        </p:sp>
        <p:sp>
          <p:nvSpPr>
            <p:cNvPr id="20497" name="TextBox 73"/>
            <p:cNvSpPr txBox="1">
              <a:spLocks noChangeArrowheads="1"/>
            </p:cNvSpPr>
            <p:nvPr/>
          </p:nvSpPr>
          <p:spPr bwMode="auto">
            <a:xfrm>
              <a:off x="7991083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19</a:t>
              </a:r>
            </a:p>
          </p:txBody>
        </p:sp>
        <p:sp>
          <p:nvSpPr>
            <p:cNvPr id="20498" name="TextBox 74"/>
            <p:cNvSpPr txBox="1">
              <a:spLocks noChangeArrowheads="1"/>
            </p:cNvSpPr>
            <p:nvPr/>
          </p:nvSpPr>
          <p:spPr bwMode="auto">
            <a:xfrm>
              <a:off x="8748925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27</a:t>
              </a:r>
            </a:p>
          </p:txBody>
        </p:sp>
        <p:sp>
          <p:nvSpPr>
            <p:cNvPr id="20499" name="TextBox 75"/>
            <p:cNvSpPr txBox="1">
              <a:spLocks noChangeArrowheads="1"/>
            </p:cNvSpPr>
            <p:nvPr/>
          </p:nvSpPr>
          <p:spPr bwMode="auto">
            <a:xfrm>
              <a:off x="9506767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21</a:t>
              </a:r>
            </a:p>
          </p:txBody>
        </p:sp>
        <p:sp>
          <p:nvSpPr>
            <p:cNvPr id="20500" name="TextBox 76"/>
            <p:cNvSpPr txBox="1">
              <a:spLocks noChangeArrowheads="1"/>
            </p:cNvSpPr>
            <p:nvPr/>
          </p:nvSpPr>
          <p:spPr bwMode="auto">
            <a:xfrm>
              <a:off x="10264612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1 </a:t>
              </a:r>
            </a:p>
          </p:txBody>
        </p:sp>
        <p:sp>
          <p:nvSpPr>
            <p:cNvPr id="20501" name="TextBox 127"/>
            <p:cNvSpPr txBox="1">
              <a:spLocks noChangeArrowheads="1"/>
            </p:cNvSpPr>
            <p:nvPr/>
          </p:nvSpPr>
          <p:spPr bwMode="auto">
            <a:xfrm>
              <a:off x="11025922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1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Рисунок 4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6" name="Прямоугольник 52"/>
          <p:cNvSpPr>
            <a:spLocks noChangeArrowheads="1"/>
          </p:cNvSpPr>
          <p:nvPr/>
        </p:nvSpPr>
        <p:spPr bwMode="auto">
          <a:xfrm>
            <a:off x="584200" y="68263"/>
            <a:ext cx="108632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Документы, подтверждающие доступность финансовых ресурсов, наличие механизмов содержания и эффективной эксплуатации объекта общественной инфраструктуры - результата реализации проекта</a:t>
            </a:r>
          </a:p>
        </p:txBody>
      </p:sp>
      <p:sp>
        <p:nvSpPr>
          <p:cNvPr id="57347" name="TextBox 12"/>
          <p:cNvSpPr txBox="1">
            <a:spLocks noChangeArrowheads="1"/>
          </p:cNvSpPr>
          <p:nvPr/>
        </p:nvSpPr>
        <p:spPr bwMode="auto">
          <a:xfrm>
            <a:off x="879475" y="1870075"/>
            <a:ext cx="1027271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>
                <a:solidFill>
                  <a:srgbClr val="0178E0"/>
                </a:solidFill>
                <a:latin typeface="Montserrat"/>
              </a:rPr>
              <a:t>Обязательны к заявке.</a:t>
            </a:r>
          </a:p>
          <a:p>
            <a:pPr>
              <a:spcAft>
                <a:spcPts val="600"/>
              </a:spcAft>
            </a:pPr>
            <a:endParaRPr lang="ru-RU" sz="1600">
              <a:solidFill>
                <a:srgbClr val="0178E0"/>
              </a:solidFill>
              <a:latin typeface="Montserrat"/>
            </a:endParaRPr>
          </a:p>
          <a:p>
            <a:pPr>
              <a:spcAft>
                <a:spcPts val="600"/>
              </a:spcAft>
            </a:pPr>
            <a:r>
              <a:rPr lang="ru-RU" sz="1600">
                <a:solidFill>
                  <a:srgbClr val="0178E0"/>
                </a:solidFill>
                <a:latin typeface="Montserrat"/>
              </a:rPr>
              <a:t>Если средства не заложены на следующий год после реализации проекта, то к заявке прикладывается письмо с гарантией того, что объект после реализации проекта, будет на балансе муниципального образования.</a:t>
            </a:r>
          </a:p>
        </p:txBody>
      </p:sp>
      <p:pic>
        <p:nvPicPr>
          <p:cNvPr id="57348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" y="1760538"/>
            <a:ext cx="4826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4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938" y="-15875"/>
            <a:ext cx="12193588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Прямоугольник 52"/>
          <p:cNvSpPr>
            <a:spLocks noChangeArrowheads="1"/>
          </p:cNvSpPr>
          <p:nvPr/>
        </p:nvSpPr>
        <p:spPr bwMode="auto">
          <a:xfrm>
            <a:off x="719138" y="20955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КОНКУРСНАЯ ДОКУМЕНТАЦИЯ</a:t>
            </a:r>
          </a:p>
        </p:txBody>
      </p:sp>
      <p:sp>
        <p:nvSpPr>
          <p:cNvPr id="58371" name="TextBox 8"/>
          <p:cNvSpPr txBox="1">
            <a:spLocks noChangeArrowheads="1"/>
          </p:cNvSpPr>
          <p:nvPr/>
        </p:nvSpPr>
        <p:spPr bwMode="auto">
          <a:xfrm>
            <a:off x="990600" y="962025"/>
            <a:ext cx="434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iratrix Normal"/>
              </a:rPr>
              <a:t>Обязательные элементы пакета конкурсной документации</a:t>
            </a:r>
          </a:p>
        </p:txBody>
      </p:sp>
      <p:sp>
        <p:nvSpPr>
          <p:cNvPr id="58372" name="TextBox 12"/>
          <p:cNvSpPr txBox="1">
            <a:spLocks noChangeArrowheads="1"/>
          </p:cNvSpPr>
          <p:nvPr/>
        </p:nvSpPr>
        <p:spPr bwMode="auto">
          <a:xfrm>
            <a:off x="952500" y="1677988"/>
            <a:ext cx="4192588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Перечень документов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Конкурсная заявка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Протокол итогового собрания граждан (общий протокол, протоколы всех собраний)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Лист регистрации участников итогового собрания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Выписка из решения о бюджете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Документы, подтверждающие право собственности (на объект и земельный участок)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Документы, подтверждающие стоимость проекта (смета, положительное заключение госэкспертизы или не менее 3-х прайс-листов)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Фотографии итогового собрания (не менее 3-х)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Фотографии объекта (не менее 3-х)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Решение совета МО об участии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Документ, подтверждающий доступность финансовых средств на содержание объекта</a:t>
            </a:r>
            <a:br>
              <a:rPr lang="ru-RU" sz="1200">
                <a:solidFill>
                  <a:srgbClr val="0178E0"/>
                </a:solidFill>
                <a:latin typeface="Montserrat"/>
              </a:rPr>
            </a:br>
            <a:r>
              <a:rPr lang="ru-RU" sz="1200">
                <a:solidFill>
                  <a:srgbClr val="0178E0"/>
                </a:solidFill>
                <a:latin typeface="Montserrat"/>
              </a:rPr>
              <a:t/>
            </a:r>
            <a:br>
              <a:rPr lang="ru-RU" sz="1200">
                <a:solidFill>
                  <a:srgbClr val="0178E0"/>
                </a:solidFill>
                <a:latin typeface="Montserrat"/>
              </a:rPr>
            </a:br>
            <a:r>
              <a:rPr lang="ru-RU" sz="1200">
                <a:solidFill>
                  <a:srgbClr val="0178E0"/>
                </a:solidFill>
                <a:latin typeface="Montserrat"/>
              </a:rPr>
              <a:t>Справка-расчет благополучателей </a:t>
            </a:r>
          </a:p>
        </p:txBody>
      </p:sp>
      <p:sp>
        <p:nvSpPr>
          <p:cNvPr id="58373" name="Прямоугольник 14"/>
          <p:cNvSpPr>
            <a:spLocks noChangeArrowheads="1"/>
          </p:cNvSpPr>
          <p:nvPr/>
        </p:nvSpPr>
        <p:spPr bwMode="auto">
          <a:xfrm>
            <a:off x="6827838" y="1808163"/>
            <a:ext cx="4741862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Протоколы, листы регистрации предварительных собраний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Фотографии предварительных собраний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Приложение к заявке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Гарантийное письмо от рук-ля инициативной группы по неденежному вкладу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Гарантийные письма от спонсоров по денежному и неденежному вкладу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Локальный сметный расчет по неденежному вкладу 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Информационная справка об использовании СМИ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Копии информационных материалов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Фотоматериалы, свидетельствующие о проведении с населением культурно-массовых мероприятий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Аналитическая ведомость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Фотографии респондентов, опросных листов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Протокол заседания инициативной группы, фотографии заседания</a:t>
            </a:r>
          </a:p>
          <a:p>
            <a:pPr>
              <a:spcAft>
                <a:spcPts val="600"/>
              </a:spcAft>
            </a:pPr>
            <a:r>
              <a:rPr lang="ru-RU" sz="1200">
                <a:solidFill>
                  <a:srgbClr val="0178E0"/>
                </a:solidFill>
                <a:latin typeface="Montserrat"/>
              </a:rPr>
              <a:t>Скриншоты публикаций в аккаунтах членов инициативной группы в соц.сетях</a:t>
            </a:r>
          </a:p>
          <a:p>
            <a:pPr>
              <a:spcAft>
                <a:spcPts val="600"/>
              </a:spcAft>
            </a:pPr>
            <a:endParaRPr lang="ru-RU" sz="1200">
              <a:solidFill>
                <a:srgbClr val="0178E0"/>
              </a:solidFill>
              <a:latin typeface="Montserrat"/>
            </a:endParaRPr>
          </a:p>
        </p:txBody>
      </p:sp>
      <p:sp>
        <p:nvSpPr>
          <p:cNvPr id="58374" name="Прямоугольник 2"/>
          <p:cNvSpPr>
            <a:spLocks noChangeArrowheads="1"/>
          </p:cNvSpPr>
          <p:nvPr/>
        </p:nvSpPr>
        <p:spPr bwMode="auto">
          <a:xfrm>
            <a:off x="6823075" y="977900"/>
            <a:ext cx="50879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iratrix Normal"/>
              </a:rPr>
              <a:t>Дополнительные элементы пакета конкурсной документации (при проведении/наличии)</a:t>
            </a:r>
          </a:p>
        </p:txBody>
      </p:sp>
      <p:grpSp>
        <p:nvGrpSpPr>
          <p:cNvPr id="58375" name="Группа 1"/>
          <p:cNvGrpSpPr>
            <a:grpSpLocks/>
          </p:cNvGrpSpPr>
          <p:nvPr/>
        </p:nvGrpSpPr>
        <p:grpSpPr bwMode="auto">
          <a:xfrm>
            <a:off x="620713" y="1030288"/>
            <a:ext cx="404812" cy="5538787"/>
            <a:chOff x="564481" y="1021750"/>
            <a:chExt cx="405784" cy="5538632"/>
          </a:xfrm>
        </p:grpSpPr>
        <p:sp>
          <p:nvSpPr>
            <p:cNvPr id="19" name="Овал 18"/>
            <p:cNvSpPr/>
            <p:nvPr/>
          </p:nvSpPr>
          <p:spPr>
            <a:xfrm>
              <a:off x="636090" y="1755154"/>
              <a:ext cx="125714" cy="123822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>
              <a:off x="645637" y="1021750"/>
              <a:ext cx="324628" cy="323841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2" name="Овал 31"/>
            <p:cNvSpPr/>
            <p:nvPr/>
          </p:nvSpPr>
          <p:spPr>
            <a:xfrm>
              <a:off x="581985" y="2128206"/>
              <a:ext cx="125714" cy="122235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3" name="Овал 32"/>
            <p:cNvSpPr/>
            <p:nvPr/>
          </p:nvSpPr>
          <p:spPr>
            <a:xfrm>
              <a:off x="564481" y="2490146"/>
              <a:ext cx="125713" cy="122235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609038" y="3029881"/>
              <a:ext cx="125713" cy="122235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709290" y="3577553"/>
              <a:ext cx="125714" cy="122234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745891" y="3964893"/>
              <a:ext cx="125713" cy="123822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745891" y="4504628"/>
              <a:ext cx="125713" cy="122234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672690" y="5449163"/>
              <a:ext cx="125713" cy="123822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39" name="Овал 38"/>
            <p:cNvSpPr/>
            <p:nvPr/>
          </p:nvSpPr>
          <p:spPr>
            <a:xfrm>
              <a:off x="659960" y="5809516"/>
              <a:ext cx="124122" cy="122234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0" name="Овал 39"/>
            <p:cNvSpPr/>
            <p:nvPr/>
          </p:nvSpPr>
          <p:spPr>
            <a:xfrm>
              <a:off x="589942" y="6139707"/>
              <a:ext cx="125713" cy="122234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04263" y="1245581"/>
              <a:ext cx="218010" cy="5314801"/>
            </a:xfrm>
            <a:custGeom>
              <a:avLst/>
              <a:gdLst>
                <a:gd name="connsiteX0" fmla="*/ 199176 w 217291"/>
                <a:gd name="connsiteY0" fmla="*/ 0 h 4852657"/>
                <a:gd name="connsiteX1" fmla="*/ 9054 w 217291"/>
                <a:gd name="connsiteY1" fmla="*/ 1421394 h 4852657"/>
                <a:gd name="connsiteX2" fmla="*/ 217283 w 217291"/>
                <a:gd name="connsiteY2" fmla="*/ 3078178 h 4852657"/>
                <a:gd name="connsiteX3" fmla="*/ 0 w 217291"/>
                <a:gd name="connsiteY3" fmla="*/ 4852657 h 485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291" h="4852657">
                  <a:moveTo>
                    <a:pt x="199176" y="0"/>
                  </a:moveTo>
                  <a:cubicBezTo>
                    <a:pt x="102606" y="454182"/>
                    <a:pt x="6036" y="908364"/>
                    <a:pt x="9054" y="1421394"/>
                  </a:cubicBezTo>
                  <a:cubicBezTo>
                    <a:pt x="12072" y="1934424"/>
                    <a:pt x="218792" y="2506301"/>
                    <a:pt x="217283" y="3078178"/>
                  </a:cubicBezTo>
                  <a:cubicBezTo>
                    <a:pt x="215774" y="3650055"/>
                    <a:pt x="107887" y="4251356"/>
                    <a:pt x="0" y="4852657"/>
                  </a:cubicBezTo>
                </a:path>
              </a:pathLst>
            </a:custGeom>
            <a:noFill/>
            <a:ln w="19050">
              <a:solidFill>
                <a:srgbClr val="0178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58376" name="Группа 3"/>
          <p:cNvGrpSpPr>
            <a:grpSpLocks/>
          </p:cNvGrpSpPr>
          <p:nvPr/>
        </p:nvGrpSpPr>
        <p:grpSpPr bwMode="auto">
          <a:xfrm>
            <a:off x="6494463" y="1143000"/>
            <a:ext cx="358775" cy="5033963"/>
            <a:chOff x="6484081" y="1021750"/>
            <a:chExt cx="358688" cy="4726563"/>
          </a:xfrm>
        </p:grpSpPr>
        <p:sp>
          <p:nvSpPr>
            <p:cNvPr id="42" name="Овал 41"/>
            <p:cNvSpPr/>
            <p:nvPr/>
          </p:nvSpPr>
          <p:spPr>
            <a:xfrm>
              <a:off x="6665012" y="1722313"/>
              <a:ext cx="125382" cy="123717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3" name="Овал 42"/>
            <p:cNvSpPr/>
            <p:nvPr/>
          </p:nvSpPr>
          <p:spPr>
            <a:xfrm>
              <a:off x="6484081" y="1021750"/>
              <a:ext cx="323771" cy="323452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4" name="Овал 43"/>
            <p:cNvSpPr/>
            <p:nvPr/>
          </p:nvSpPr>
          <p:spPr>
            <a:xfrm>
              <a:off x="6711038" y="2139669"/>
              <a:ext cx="125383" cy="122226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5" name="Овал 44"/>
            <p:cNvSpPr/>
            <p:nvPr/>
          </p:nvSpPr>
          <p:spPr>
            <a:xfrm>
              <a:off x="6717386" y="2381140"/>
              <a:ext cx="125383" cy="122226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6" name="Овал 45"/>
            <p:cNvSpPr/>
            <p:nvPr/>
          </p:nvSpPr>
          <p:spPr>
            <a:xfrm>
              <a:off x="6565023" y="3443909"/>
              <a:ext cx="126969" cy="122226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7" name="Овал 46"/>
            <p:cNvSpPr/>
            <p:nvPr/>
          </p:nvSpPr>
          <p:spPr>
            <a:xfrm>
              <a:off x="6501539" y="3935793"/>
              <a:ext cx="125383" cy="122226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49" name="Овал 48"/>
            <p:cNvSpPr/>
            <p:nvPr/>
          </p:nvSpPr>
          <p:spPr>
            <a:xfrm>
              <a:off x="6501539" y="4192169"/>
              <a:ext cx="125383" cy="122226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0" name="Овал 49"/>
            <p:cNvSpPr/>
            <p:nvPr/>
          </p:nvSpPr>
          <p:spPr>
            <a:xfrm>
              <a:off x="6585656" y="4859940"/>
              <a:ext cx="125382" cy="122226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6614224" y="5102900"/>
              <a:ext cx="125382" cy="123717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52" name="Овал 51"/>
            <p:cNvSpPr/>
            <p:nvPr/>
          </p:nvSpPr>
          <p:spPr>
            <a:xfrm>
              <a:off x="6544391" y="4579715"/>
              <a:ext cx="125382" cy="122226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55" name="Полилиния 54"/>
            <p:cNvSpPr/>
            <p:nvPr/>
          </p:nvSpPr>
          <p:spPr>
            <a:xfrm flipH="1">
              <a:off x="6566611" y="1138014"/>
              <a:ext cx="223783" cy="4610299"/>
            </a:xfrm>
            <a:custGeom>
              <a:avLst/>
              <a:gdLst>
                <a:gd name="connsiteX0" fmla="*/ 199176 w 217291"/>
                <a:gd name="connsiteY0" fmla="*/ 0 h 4852657"/>
                <a:gd name="connsiteX1" fmla="*/ 9054 w 217291"/>
                <a:gd name="connsiteY1" fmla="*/ 1421394 h 4852657"/>
                <a:gd name="connsiteX2" fmla="*/ 217283 w 217291"/>
                <a:gd name="connsiteY2" fmla="*/ 3078178 h 4852657"/>
                <a:gd name="connsiteX3" fmla="*/ 0 w 217291"/>
                <a:gd name="connsiteY3" fmla="*/ 4852657 h 4852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291" h="4852657">
                  <a:moveTo>
                    <a:pt x="199176" y="0"/>
                  </a:moveTo>
                  <a:cubicBezTo>
                    <a:pt x="102606" y="454182"/>
                    <a:pt x="6036" y="908364"/>
                    <a:pt x="9054" y="1421394"/>
                  </a:cubicBezTo>
                  <a:cubicBezTo>
                    <a:pt x="12072" y="1934424"/>
                    <a:pt x="218792" y="2506301"/>
                    <a:pt x="217283" y="3078178"/>
                  </a:cubicBezTo>
                  <a:cubicBezTo>
                    <a:pt x="215774" y="3650055"/>
                    <a:pt x="107887" y="4251356"/>
                    <a:pt x="0" y="4852657"/>
                  </a:cubicBezTo>
                </a:path>
              </a:pathLst>
            </a:custGeom>
            <a:noFill/>
            <a:ln w="19050">
              <a:solidFill>
                <a:srgbClr val="0178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41" name="Овал 40"/>
          <p:cNvSpPr/>
          <p:nvPr/>
        </p:nvSpPr>
        <p:spPr>
          <a:xfrm>
            <a:off x="6711950" y="2851150"/>
            <a:ext cx="125413" cy="122238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" name="Овал 53"/>
          <p:cNvSpPr/>
          <p:nvPr/>
        </p:nvSpPr>
        <p:spPr>
          <a:xfrm>
            <a:off x="6650038" y="3290888"/>
            <a:ext cx="125412" cy="122237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Овал 55"/>
          <p:cNvSpPr/>
          <p:nvPr/>
        </p:nvSpPr>
        <p:spPr>
          <a:xfrm>
            <a:off x="576263" y="6499225"/>
            <a:ext cx="125412" cy="122238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Овал 56"/>
          <p:cNvSpPr/>
          <p:nvPr/>
        </p:nvSpPr>
        <p:spPr>
          <a:xfrm>
            <a:off x="6696075" y="5915025"/>
            <a:ext cx="125413" cy="130175"/>
          </a:xfrm>
          <a:prstGeom prst="ellipse">
            <a:avLst/>
          </a:prstGeom>
          <a:solidFill>
            <a:srgbClr val="0178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Рисунок 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Прямоугольник 18"/>
          <p:cNvSpPr>
            <a:spLocks noChangeArrowheads="1"/>
          </p:cNvSpPr>
          <p:nvPr/>
        </p:nvSpPr>
        <p:spPr bwMode="auto">
          <a:xfrm>
            <a:off x="719138" y="20955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ПРОБЛЕМНЫЕ МОМЕНТЫ В РАУНДЕ ППМИ-2022</a:t>
            </a:r>
          </a:p>
        </p:txBody>
      </p:sp>
      <p:sp>
        <p:nvSpPr>
          <p:cNvPr id="59395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59396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59397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59398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59399" name="TextBox 16"/>
          <p:cNvSpPr txBox="1">
            <a:spLocks noChangeArrowheads="1"/>
          </p:cNvSpPr>
          <p:nvPr/>
        </p:nvSpPr>
        <p:spPr bwMode="auto">
          <a:xfrm>
            <a:off x="1016000" y="1184275"/>
            <a:ext cx="10780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Несоответствие категории земель или разрешенного вида использования требованиям конкурсного отбора (проблема с правоустанавливающими документами)</a:t>
            </a:r>
          </a:p>
        </p:txBody>
      </p:sp>
      <p:sp>
        <p:nvSpPr>
          <p:cNvPr id="59400" name="TextBox 13"/>
          <p:cNvSpPr txBox="1">
            <a:spLocks noChangeArrowheads="1"/>
          </p:cNvSpPr>
          <p:nvPr/>
        </p:nvSpPr>
        <p:spPr bwMode="auto">
          <a:xfrm>
            <a:off x="1016000" y="2046288"/>
            <a:ext cx="103028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Фальсификация численности участников собраний (предоставление фотографий собраний прошлых лет, использование фотошопа для увеличения числа участников, использование одинаковых фотографий в подтверждение итоговых и предварительных собраний)</a:t>
            </a:r>
          </a:p>
          <a:p>
            <a:pPr algn="just"/>
            <a:endParaRPr lang="ru-RU" sz="1600" b="1">
              <a:solidFill>
                <a:srgbClr val="0178E0"/>
              </a:solidFill>
              <a:latin typeface="Montserrat"/>
            </a:endParaRPr>
          </a:p>
        </p:txBody>
      </p:sp>
      <p:pic>
        <p:nvPicPr>
          <p:cNvPr id="5940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0713" y="1260475"/>
            <a:ext cx="41275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2" name="Рисунок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663" y="2106613"/>
            <a:ext cx="4127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3" name="TextBox 14"/>
          <p:cNvSpPr txBox="1">
            <a:spLocks noChangeArrowheads="1"/>
          </p:cNvSpPr>
          <p:nvPr/>
        </p:nvSpPr>
        <p:spPr bwMode="auto">
          <a:xfrm>
            <a:off x="1016000" y="3030538"/>
            <a:ext cx="10302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Роль наименований проектов при проведении конкурентных процедур</a:t>
            </a:r>
          </a:p>
        </p:txBody>
      </p:sp>
      <p:pic>
        <p:nvPicPr>
          <p:cNvPr id="59404" name="Рисунок 1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613" y="2971800"/>
            <a:ext cx="4127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5" name="TextBox 20"/>
          <p:cNvSpPr txBox="1">
            <a:spLocks noChangeArrowheads="1"/>
          </p:cNvSpPr>
          <p:nvPr/>
        </p:nvSpPr>
        <p:spPr bwMode="auto">
          <a:xfrm>
            <a:off x="1014413" y="3746500"/>
            <a:ext cx="103028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Проверка закупаемого оборудования в реестре российской промышленной продукции/евразийском реестре промышленных товаров</a:t>
            </a:r>
          </a:p>
        </p:txBody>
      </p:sp>
      <p:pic>
        <p:nvPicPr>
          <p:cNvPr id="59406" name="Рисунок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3797300"/>
            <a:ext cx="4127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7" name="Рисунок 2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613" y="4732338"/>
            <a:ext cx="412750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8" name="TextBox 23"/>
          <p:cNvSpPr txBox="1">
            <a:spLocks noChangeArrowheads="1"/>
          </p:cNvSpPr>
          <p:nvPr/>
        </p:nvSpPr>
        <p:spPr bwMode="auto">
          <a:xfrm>
            <a:off x="1041400" y="4756150"/>
            <a:ext cx="10302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600" b="1">
              <a:solidFill>
                <a:srgbClr val="0178E0"/>
              </a:solidFill>
              <a:latin typeface="Montserrat"/>
            </a:endParaRPr>
          </a:p>
        </p:txBody>
      </p:sp>
      <p:sp>
        <p:nvSpPr>
          <p:cNvPr id="59409" name="TextBox 24"/>
          <p:cNvSpPr txBox="1">
            <a:spLocks noChangeArrowheads="1"/>
          </p:cNvSpPr>
          <p:nvPr/>
        </p:nvSpPr>
        <p:spPr bwMode="auto">
          <a:xfrm>
            <a:off x="1050925" y="4732338"/>
            <a:ext cx="10302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На что можно направить сэкономленные средства?</a:t>
            </a:r>
          </a:p>
        </p:txBody>
      </p:sp>
      <p:pic>
        <p:nvPicPr>
          <p:cNvPr id="59410" name="Рисунок 2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" y="5483225"/>
            <a:ext cx="4127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11" name="TextBox 26"/>
          <p:cNvSpPr txBox="1">
            <a:spLocks noChangeArrowheads="1"/>
          </p:cNvSpPr>
          <p:nvPr/>
        </p:nvSpPr>
        <p:spPr bwMode="auto">
          <a:xfrm>
            <a:off x="1014413" y="5545138"/>
            <a:ext cx="1030287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Отличие первоначальной сметы, поданной на конкурсный отбор, от сметы при проведении конкурентных процедур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Рисунок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3275" y="1141413"/>
            <a:ext cx="1593850" cy="156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Прямоугольник 19"/>
          <p:cNvSpPr>
            <a:spLocks noChangeArrowheads="1"/>
          </p:cNvSpPr>
          <p:nvPr/>
        </p:nvSpPr>
        <p:spPr bwMode="auto">
          <a:xfrm>
            <a:off x="719138" y="209550"/>
            <a:ext cx="9293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САЙТ</a:t>
            </a:r>
          </a:p>
        </p:txBody>
      </p:sp>
      <p:pic>
        <p:nvPicPr>
          <p:cNvPr id="60420" name="Рисунок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29938" y="3471863"/>
            <a:ext cx="438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60422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60423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60424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60425" name="TextBox 16"/>
          <p:cNvSpPr txBox="1">
            <a:spLocks noChangeArrowheads="1"/>
          </p:cNvSpPr>
          <p:nvPr/>
        </p:nvSpPr>
        <p:spPr bwMode="auto">
          <a:xfrm>
            <a:off x="712788" y="4592638"/>
            <a:ext cx="98377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ontserrat"/>
              </a:rPr>
              <a:t>Новые логины и пароли, методические рекомендации будут высланы позже</a:t>
            </a:r>
          </a:p>
        </p:txBody>
      </p:sp>
      <p:sp>
        <p:nvSpPr>
          <p:cNvPr id="60426" name="TextBox 15"/>
          <p:cNvSpPr txBox="1">
            <a:spLocks noChangeArrowheads="1"/>
          </p:cNvSpPr>
          <p:nvPr/>
        </p:nvSpPr>
        <p:spPr bwMode="auto">
          <a:xfrm>
            <a:off x="701675" y="3171825"/>
            <a:ext cx="11226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</a:rPr>
              <a:t>Информационная система управления проектами </a:t>
            </a:r>
            <a:r>
              <a:rPr lang="ru-RU" sz="3200" b="1">
                <a:solidFill>
                  <a:srgbClr val="00B0F0"/>
                </a:solidFill>
                <a:latin typeface="Montserrat"/>
              </a:rPr>
              <a:t>ppmi.bashkortostan.ru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Прямоугольник 18"/>
          <p:cNvSpPr>
            <a:spLocks noChangeArrowheads="1"/>
          </p:cNvSpPr>
          <p:nvPr/>
        </p:nvSpPr>
        <p:spPr bwMode="auto">
          <a:xfrm>
            <a:off x="719138" y="131763"/>
            <a:ext cx="102536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СЕЛЬСКИЕ И ГОРОДСКИЕ ПОСЕЛЕНИЯ</a:t>
            </a:r>
            <a:b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</a:br>
            <a:r>
              <a:rPr lang="ru-RU" sz="1600">
                <a:solidFill>
                  <a:schemeClr val="bg1"/>
                </a:solidFill>
                <a:latin typeface="Montserrat Light"/>
                <a:ea typeface="BIZ UDGothic"/>
                <a:cs typeface="BIZ UDGothic"/>
              </a:rPr>
              <a:t>(УЧАСТВУЮЩИЕ В КОНКУРСЕ ГОРОДСКИХ ОКРУГОВ)</a:t>
            </a:r>
          </a:p>
        </p:txBody>
      </p:sp>
      <p:sp>
        <p:nvSpPr>
          <p:cNvPr id="61443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61444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61445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61446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61447" name="TextBox 16"/>
          <p:cNvSpPr txBox="1">
            <a:spLocks noChangeArrowheads="1"/>
          </p:cNvSpPr>
          <p:nvPr/>
        </p:nvSpPr>
        <p:spPr bwMode="auto">
          <a:xfrm>
            <a:off x="1573213" y="1281113"/>
            <a:ext cx="8321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ontserrat"/>
              </a:rPr>
              <a:t>Если городское, сельское поселение решает принять участие</a:t>
            </a:r>
            <a:br>
              <a:rPr lang="ru-RU" b="1">
                <a:solidFill>
                  <a:srgbClr val="0178E0"/>
                </a:solidFill>
                <a:latin typeface="Montserrat"/>
              </a:rPr>
            </a:br>
            <a:r>
              <a:rPr lang="ru-RU" b="1">
                <a:solidFill>
                  <a:srgbClr val="0178E0"/>
                </a:solidFill>
                <a:latin typeface="Montserrat"/>
              </a:rPr>
              <a:t>в конкурсном отборе на условиях городских округов*, то нужно уведомить консультанта ЦИГИ по электронной почте.</a:t>
            </a:r>
          </a:p>
        </p:txBody>
      </p:sp>
      <p:sp>
        <p:nvSpPr>
          <p:cNvPr id="61448" name="Прямоугольник 12"/>
          <p:cNvSpPr>
            <a:spLocks noChangeArrowheads="1"/>
          </p:cNvSpPr>
          <p:nvPr/>
        </p:nvSpPr>
        <p:spPr bwMode="auto">
          <a:xfrm>
            <a:off x="717550" y="5529263"/>
            <a:ext cx="9351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b="1">
                <a:solidFill>
                  <a:srgbClr val="92D050"/>
                </a:solidFill>
                <a:latin typeface="Montserrat"/>
              </a:rPr>
              <a:t>*на территории населенного пункта с численностью населения свыше 3000 человек</a:t>
            </a:r>
          </a:p>
        </p:txBody>
      </p:sp>
      <p:sp>
        <p:nvSpPr>
          <p:cNvPr id="61449" name="Прямоугольник 2"/>
          <p:cNvSpPr>
            <a:spLocks noChangeArrowheads="1"/>
          </p:cNvSpPr>
          <p:nvPr/>
        </p:nvSpPr>
        <p:spPr bwMode="auto">
          <a:xfrm>
            <a:off x="717550" y="2635250"/>
            <a:ext cx="5700713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0178E0"/>
                </a:solidFill>
                <a:latin typeface="Miratrix Normal"/>
              </a:rPr>
              <a:t>КОНСУЛЬТАНТ ЦИГИ</a:t>
            </a:r>
            <a:endParaRPr lang="ru-RU" sz="2400" b="1">
              <a:solidFill>
                <a:srgbClr val="0178E0"/>
              </a:solidFill>
              <a:latin typeface="Montserrat"/>
            </a:endParaRPr>
          </a:p>
          <a:p>
            <a:r>
              <a:rPr lang="ru-RU" sz="2800" b="1">
                <a:solidFill>
                  <a:srgbClr val="002060"/>
                </a:solidFill>
                <a:latin typeface="Montserrat"/>
              </a:rPr>
              <a:t>Пестова Оксана Георгиевна</a:t>
            </a:r>
            <a:endParaRPr lang="en-US" sz="2800" b="1">
              <a:solidFill>
                <a:srgbClr val="002060"/>
              </a:solidFill>
              <a:latin typeface="Montserrat"/>
            </a:endParaRPr>
          </a:p>
          <a:p>
            <a:endParaRPr lang="ru-RU" sz="2000" b="1">
              <a:solidFill>
                <a:srgbClr val="0178E0"/>
              </a:solidFill>
              <a:latin typeface="Montserrat"/>
            </a:endParaRPr>
          </a:p>
          <a:p>
            <a:r>
              <a:rPr lang="ru-RU" sz="2000">
                <a:solidFill>
                  <a:srgbClr val="0178E0"/>
                </a:solidFill>
                <a:latin typeface="Montserrat"/>
              </a:rPr>
              <a:t>      </a:t>
            </a:r>
            <a:r>
              <a:rPr lang="en-US" sz="2000">
                <a:solidFill>
                  <a:srgbClr val="0178E0"/>
                </a:solidFill>
                <a:latin typeface="Montserrat"/>
              </a:rPr>
              <a:t>    </a:t>
            </a:r>
            <a:r>
              <a:rPr lang="ru-RU" sz="2000">
                <a:solidFill>
                  <a:srgbClr val="0178E0"/>
                </a:solidFill>
                <a:latin typeface="Montserrat"/>
              </a:rPr>
              <a:t> </a:t>
            </a:r>
            <a:r>
              <a:rPr lang="en-US" sz="2000">
                <a:solidFill>
                  <a:srgbClr val="0178E0"/>
                </a:solidFill>
                <a:latin typeface="Montserrat"/>
                <a:hlinkClick r:id="rId3"/>
              </a:rPr>
              <a:t>p</a:t>
            </a:r>
            <a:r>
              <a:rPr lang="ru-RU" sz="2000">
                <a:solidFill>
                  <a:srgbClr val="0178E0"/>
                </a:solidFill>
                <a:latin typeface="Montserrat"/>
                <a:hlinkClick r:id="rId3"/>
              </a:rPr>
              <a:t>estova</a:t>
            </a:r>
            <a:r>
              <a:rPr lang="en-US" sz="2000">
                <a:solidFill>
                  <a:srgbClr val="0178E0"/>
                </a:solidFill>
                <a:latin typeface="Montserrat"/>
                <a:hlinkClick r:id="rId3"/>
              </a:rPr>
              <a:t>.og</a:t>
            </a:r>
            <a:r>
              <a:rPr lang="ru-RU" sz="2000">
                <a:solidFill>
                  <a:srgbClr val="0178E0"/>
                </a:solidFill>
                <a:latin typeface="Montserrat"/>
                <a:hlinkClick r:id="rId3"/>
              </a:rPr>
              <a:t>@</a:t>
            </a:r>
            <a:r>
              <a:rPr lang="en-US" sz="2000">
                <a:solidFill>
                  <a:srgbClr val="0178E0"/>
                </a:solidFill>
                <a:latin typeface="Montserrat"/>
                <a:hlinkClick r:id="rId3"/>
              </a:rPr>
              <a:t>noc</a:t>
            </a:r>
            <a:r>
              <a:rPr lang="ru-RU" sz="2000">
                <a:solidFill>
                  <a:srgbClr val="0178E0"/>
                </a:solidFill>
                <a:latin typeface="Montserrat"/>
                <a:hlinkClick r:id="rId3"/>
              </a:rPr>
              <a:t>rb.ru</a:t>
            </a:r>
            <a:endParaRPr lang="ru-RU" sz="2000">
              <a:solidFill>
                <a:srgbClr val="0178E0"/>
              </a:solidFill>
              <a:latin typeface="Montserrat"/>
            </a:endParaRPr>
          </a:p>
          <a:p>
            <a:endParaRPr lang="ru-RU" sz="2000">
              <a:latin typeface="Calibri" pitchFamily="34" charset="0"/>
            </a:endParaRPr>
          </a:p>
        </p:txBody>
      </p:sp>
      <p:pic>
        <p:nvPicPr>
          <p:cNvPr id="61450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275" y="3625850"/>
            <a:ext cx="6318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1" name="Рисунок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3275" y="1370013"/>
            <a:ext cx="774700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Рисунок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6" name="Прямоугольник 18"/>
          <p:cNvSpPr>
            <a:spLocks noChangeArrowheads="1"/>
          </p:cNvSpPr>
          <p:nvPr/>
        </p:nvSpPr>
        <p:spPr bwMode="auto">
          <a:xfrm>
            <a:off x="219075" y="131763"/>
            <a:ext cx="11852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Прием конкурсной документации (изменения от 21.07.2022 №</a:t>
            </a:r>
            <a:r>
              <a:rPr lang="en-US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 405</a:t>
            </a:r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)</a:t>
            </a:r>
            <a:endParaRPr lang="ru-RU" sz="1600">
              <a:solidFill>
                <a:schemeClr val="bg1"/>
              </a:solidFill>
              <a:latin typeface="Montserrat Light"/>
              <a:ea typeface="BIZ UDGothic"/>
              <a:cs typeface="BIZ UDGothic"/>
            </a:endParaRPr>
          </a:p>
        </p:txBody>
      </p:sp>
      <p:sp>
        <p:nvSpPr>
          <p:cNvPr id="62467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62468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62469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62470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62471" name="TextBox 16"/>
          <p:cNvSpPr txBox="1">
            <a:spLocks noChangeArrowheads="1"/>
          </p:cNvSpPr>
          <p:nvPr/>
        </p:nvSpPr>
        <p:spPr bwMode="auto">
          <a:xfrm>
            <a:off x="409575" y="1052513"/>
            <a:ext cx="116617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ontserrat"/>
              </a:rPr>
              <a:t>9.Участник конкурсного отбора в сроки, указанные в информационном сообщении, представляет оператору конкурсного отбора заявку и документы на прошнурованном и пронумерованном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бумажном носителе 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с приложением копии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на магнитном либо магнитно-оптическом носителе (в формате PDF)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 согласно приложениям N 1 и N 2 к настоящему Порядку.</a:t>
            </a:r>
          </a:p>
        </p:txBody>
      </p:sp>
      <p:sp>
        <p:nvSpPr>
          <p:cNvPr id="62472" name="TextBox 13"/>
          <p:cNvSpPr txBox="1">
            <a:spLocks noChangeArrowheads="1"/>
          </p:cNvSpPr>
          <p:nvPr/>
        </p:nvSpPr>
        <p:spPr bwMode="auto">
          <a:xfrm>
            <a:off x="409575" y="2755900"/>
            <a:ext cx="116617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ontserrat"/>
              </a:rPr>
              <a:t>11. Заявка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регистрируется в день ее поступления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 оператором в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журнале регистрации заявок 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с присвоением регистрационного номера, указанием даты и времени приема заявки. Оператор выдает участнику конкурса, представившему заявку,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расписку в получении заявки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, содержащую регистрационный номер, указанный в журнале регистрации заявок, дату и время ее получения.</a:t>
            </a:r>
          </a:p>
        </p:txBody>
      </p:sp>
      <p:sp>
        <p:nvSpPr>
          <p:cNvPr id="62473" name="TextBox 14"/>
          <p:cNvSpPr txBox="1">
            <a:spLocks noChangeArrowheads="1"/>
          </p:cNvSpPr>
          <p:nvPr/>
        </p:nvSpPr>
        <p:spPr bwMode="auto">
          <a:xfrm>
            <a:off x="409575" y="4530725"/>
            <a:ext cx="1166177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ontserrat"/>
              </a:rPr>
              <a:t>12. Оператор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в течение 3 рабочих дней со дня регистрации заявки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 осуществляет их проверку на предмет соответствия требованиям постановления. В случае несоответствия заявки требованиям оператор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возвращает заявку участнику в сроки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, установленные настоящим пунктом, уведомляет участника о несоответствии заявки и документов требованиям постановления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по электронной почте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, указанной в заявке, с обоснованием причин возврата.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Возврат заявки регистрируется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 в журнале регистрации заявок.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0" name="Прямоугольник 18"/>
          <p:cNvSpPr>
            <a:spLocks noChangeArrowheads="1"/>
          </p:cNvSpPr>
          <p:nvPr/>
        </p:nvSpPr>
        <p:spPr bwMode="auto">
          <a:xfrm>
            <a:off x="219075" y="131763"/>
            <a:ext cx="11852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Прием конкурсной документации (изменения от 21.07.2022 №</a:t>
            </a:r>
            <a:r>
              <a:rPr lang="en-US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 405</a:t>
            </a:r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)</a:t>
            </a:r>
            <a:endParaRPr lang="ru-RU" sz="1600">
              <a:solidFill>
                <a:schemeClr val="bg1"/>
              </a:solidFill>
              <a:latin typeface="Montserrat Light"/>
              <a:ea typeface="BIZ UDGothic"/>
              <a:cs typeface="BIZ UDGothic"/>
            </a:endParaRPr>
          </a:p>
        </p:txBody>
      </p:sp>
      <p:sp>
        <p:nvSpPr>
          <p:cNvPr id="63491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63492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63493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63494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63495" name="TextBox 16"/>
          <p:cNvSpPr txBox="1">
            <a:spLocks noChangeArrowheads="1"/>
          </p:cNvSpPr>
          <p:nvPr/>
        </p:nvSpPr>
        <p:spPr bwMode="auto">
          <a:xfrm>
            <a:off x="657225" y="1852613"/>
            <a:ext cx="110998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178E0"/>
                </a:solidFill>
                <a:latin typeface="Montserrat"/>
              </a:rPr>
              <a:t>Участники вправе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повторно представить заявку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 на рассмотрение оператору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при условии устранения причин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, послуживших основанием для ее возврата, с учетом срока, установленного в абзаце третьем пункта 7 Порядка.</a:t>
            </a:r>
          </a:p>
          <a:p>
            <a:endParaRPr lang="ru-RU" b="1">
              <a:solidFill>
                <a:srgbClr val="0178E0"/>
              </a:solidFill>
              <a:latin typeface="Montserrat"/>
            </a:endParaRPr>
          </a:p>
          <a:p>
            <a:endParaRPr lang="ru-RU" b="1">
              <a:solidFill>
                <a:srgbClr val="0178E0"/>
              </a:solidFill>
              <a:latin typeface="Montserrat"/>
            </a:endParaRPr>
          </a:p>
          <a:p>
            <a:r>
              <a:rPr lang="ru-RU" b="1">
                <a:solidFill>
                  <a:srgbClr val="0178E0"/>
                </a:solidFill>
                <a:latin typeface="Montserrat"/>
              </a:rPr>
              <a:t>Рассмотрение повторно поданных заявок и документов осуществляется оператором конкурсного отбора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в течение 3 рабочих дней со дня их поступления 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в пределах срока, установленного в абзаце четвертом пункта 7 настоящего Порядка.</a:t>
            </a:r>
          </a:p>
          <a:p>
            <a:endParaRPr lang="ru-RU" b="1">
              <a:solidFill>
                <a:srgbClr val="0178E0"/>
              </a:solidFill>
              <a:latin typeface="Montserrat"/>
            </a:endParaRPr>
          </a:p>
          <a:p>
            <a:endParaRPr lang="ru-RU" b="1">
              <a:solidFill>
                <a:srgbClr val="0178E0"/>
              </a:solidFill>
              <a:latin typeface="Montserrat"/>
            </a:endParaRPr>
          </a:p>
          <a:p>
            <a:r>
              <a:rPr lang="ru-RU" b="1">
                <a:solidFill>
                  <a:srgbClr val="0178E0"/>
                </a:solidFill>
                <a:latin typeface="Montserrat"/>
              </a:rPr>
              <a:t>Регистрация повторно поступившей заявки осуществляется </a:t>
            </a:r>
            <a:r>
              <a:rPr lang="ru-RU" b="1">
                <a:solidFill>
                  <a:srgbClr val="92D050"/>
                </a:solidFill>
                <a:latin typeface="Montserrat"/>
              </a:rPr>
              <a:t>в день поступления заявки</a:t>
            </a:r>
            <a:r>
              <a:rPr lang="ru-RU" b="1">
                <a:solidFill>
                  <a:srgbClr val="0178E0"/>
                </a:solidFill>
                <a:latin typeface="Montserrat"/>
              </a:rPr>
              <a:t>.</a:t>
            </a:r>
          </a:p>
        </p:txBody>
      </p:sp>
      <p:sp>
        <p:nvSpPr>
          <p:cNvPr id="63496" name="TextBox 14"/>
          <p:cNvSpPr txBox="1">
            <a:spLocks noChangeArrowheads="1"/>
          </p:cNvSpPr>
          <p:nvPr/>
        </p:nvSpPr>
        <p:spPr bwMode="auto">
          <a:xfrm>
            <a:off x="409575" y="4530725"/>
            <a:ext cx="11661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rgbClr val="0178E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Прямоугольник 17"/>
          <p:cNvSpPr>
            <a:spLocks noChangeArrowheads="1"/>
          </p:cNvSpPr>
          <p:nvPr/>
        </p:nvSpPr>
        <p:spPr bwMode="auto">
          <a:xfrm>
            <a:off x="719138" y="68263"/>
            <a:ext cx="89820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РАСПРЕДЕЛЕНИЕ ПРОЕКТОВ ПО ТИПОЛОГИИ</a:t>
            </a:r>
            <a:b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</a:br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В 2022 ГОДУ в ГО</a:t>
            </a: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1071563" y="5014913"/>
            <a:ext cx="105933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 rot="16200000">
            <a:off x="50006" y="1572419"/>
            <a:ext cx="814388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178E0"/>
                </a:solidFill>
                <a:latin typeface="Miratrix Normal" panose="00000500000000000000" pitchFamily="50" charset="-52"/>
                <a:cs typeface="+mn-cs"/>
              </a:rPr>
              <a:t>Кол-во</a:t>
            </a:r>
          </a:p>
        </p:txBody>
      </p:sp>
      <p:sp>
        <p:nvSpPr>
          <p:cNvPr id="127" name="TextBox 126"/>
          <p:cNvSpPr txBox="1"/>
          <p:nvPr/>
        </p:nvSpPr>
        <p:spPr>
          <a:xfrm rot="16200000">
            <a:off x="-133350" y="5254625"/>
            <a:ext cx="1181100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rgbClr val="0178E0"/>
                </a:solidFill>
                <a:latin typeface="Miratrix Normal" panose="00000500000000000000" pitchFamily="50" charset="-52"/>
                <a:cs typeface="+mn-cs"/>
              </a:rPr>
              <a:t>типология</a:t>
            </a:r>
          </a:p>
        </p:txBody>
      </p:sp>
      <p:grpSp>
        <p:nvGrpSpPr>
          <p:cNvPr id="21510" name="Группа 15"/>
          <p:cNvGrpSpPr>
            <a:grpSpLocks/>
          </p:cNvGrpSpPr>
          <p:nvPr/>
        </p:nvGrpSpPr>
        <p:grpSpPr bwMode="auto">
          <a:xfrm>
            <a:off x="304800" y="1535113"/>
            <a:ext cx="1433513" cy="6226175"/>
            <a:chOff x="305019" y="1535388"/>
            <a:chExt cx="1433900" cy="6225674"/>
          </a:xfrm>
        </p:grpSpPr>
        <p:sp>
          <p:nvSpPr>
            <p:cNvPr id="35" name="Волна 34"/>
            <p:cNvSpPr/>
            <p:nvPr/>
          </p:nvSpPr>
          <p:spPr>
            <a:xfrm rot="16200000">
              <a:off x="927670" y="4268765"/>
              <a:ext cx="1046079" cy="446207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48" name="TextBox 48"/>
            <p:cNvSpPr txBox="1">
              <a:spLocks noChangeArrowheads="1"/>
            </p:cNvSpPr>
            <p:nvPr/>
          </p:nvSpPr>
          <p:spPr bwMode="auto">
            <a:xfrm rot="-2763033">
              <a:off x="-1175981" y="6064618"/>
              <a:ext cx="31774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800">
                  <a:solidFill>
                    <a:srgbClr val="241B81"/>
                  </a:solidFill>
                  <a:latin typeface="Montserrat"/>
                </a:rPr>
                <a:t>БЛАГОУСТРОЙСТВО</a:t>
              </a:r>
            </a:p>
          </p:txBody>
        </p:sp>
        <p:sp>
          <p:nvSpPr>
            <p:cNvPr id="21549" name="TextBox 64"/>
            <p:cNvSpPr txBox="1">
              <a:spLocks noChangeArrowheads="1"/>
            </p:cNvSpPr>
            <p:nvPr/>
          </p:nvSpPr>
          <p:spPr bwMode="auto">
            <a:xfrm>
              <a:off x="1170505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23</a:t>
              </a:r>
            </a:p>
          </p:txBody>
        </p:sp>
      </p:grpSp>
      <p:grpSp>
        <p:nvGrpSpPr>
          <p:cNvPr id="21511" name="Группа 14"/>
          <p:cNvGrpSpPr>
            <a:grpSpLocks/>
          </p:cNvGrpSpPr>
          <p:nvPr/>
        </p:nvGrpSpPr>
        <p:grpSpPr bwMode="auto">
          <a:xfrm>
            <a:off x="1398588" y="1535113"/>
            <a:ext cx="1438275" cy="6226175"/>
            <a:chOff x="1059284" y="1535388"/>
            <a:chExt cx="1437477" cy="6225674"/>
          </a:xfrm>
        </p:grpSpPr>
        <p:sp>
          <p:nvSpPr>
            <p:cNvPr id="36" name="Волна 35"/>
            <p:cNvSpPr/>
            <p:nvPr/>
          </p:nvSpPr>
          <p:spPr>
            <a:xfrm rot="16200000">
              <a:off x="2057989" y="4639600"/>
              <a:ext cx="303189" cy="447427"/>
            </a:xfrm>
            <a:prstGeom prst="wave">
              <a:avLst>
                <a:gd name="adj1" fmla="val 6655"/>
                <a:gd name="adj2" fmla="val 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45" name="TextBox 49"/>
            <p:cNvSpPr txBox="1">
              <a:spLocks noChangeArrowheads="1"/>
            </p:cNvSpPr>
            <p:nvPr/>
          </p:nvSpPr>
          <p:spPr bwMode="auto">
            <a:xfrm rot="-2763033">
              <a:off x="-421716" y="6064618"/>
              <a:ext cx="31774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800">
                  <a:solidFill>
                    <a:srgbClr val="241B81"/>
                  </a:solidFill>
                  <a:latin typeface="Montserrat"/>
                </a:rPr>
                <a:t>ДОСУГ И КУЛЬТУРА</a:t>
              </a:r>
            </a:p>
          </p:txBody>
        </p:sp>
        <p:sp>
          <p:nvSpPr>
            <p:cNvPr id="21546" name="TextBox 65"/>
            <p:cNvSpPr txBox="1">
              <a:spLocks noChangeArrowheads="1"/>
            </p:cNvSpPr>
            <p:nvPr/>
          </p:nvSpPr>
          <p:spPr bwMode="auto">
            <a:xfrm>
              <a:off x="1928347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9</a:t>
              </a:r>
            </a:p>
          </p:txBody>
        </p:sp>
      </p:grpSp>
      <p:grpSp>
        <p:nvGrpSpPr>
          <p:cNvPr id="21512" name="Группа 13"/>
          <p:cNvGrpSpPr>
            <a:grpSpLocks/>
          </p:cNvGrpSpPr>
          <p:nvPr/>
        </p:nvGrpSpPr>
        <p:grpSpPr bwMode="auto">
          <a:xfrm>
            <a:off x="2497138" y="1535113"/>
            <a:ext cx="1435100" cy="6226175"/>
            <a:chOff x="1818570" y="1535388"/>
            <a:chExt cx="1436033" cy="6225674"/>
          </a:xfrm>
        </p:grpSpPr>
        <p:sp>
          <p:nvSpPr>
            <p:cNvPr id="37" name="Волна 36"/>
            <p:cNvSpPr/>
            <p:nvPr/>
          </p:nvSpPr>
          <p:spPr>
            <a:xfrm rot="16200000">
              <a:off x="2605952" y="4429798"/>
              <a:ext cx="723842" cy="446378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42" name="TextBox 50"/>
            <p:cNvSpPr txBox="1">
              <a:spLocks noChangeArrowheads="1"/>
            </p:cNvSpPr>
            <p:nvPr/>
          </p:nvSpPr>
          <p:spPr bwMode="auto">
            <a:xfrm rot="-2763033">
              <a:off x="337570" y="6064618"/>
              <a:ext cx="31774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800">
                  <a:solidFill>
                    <a:srgbClr val="241B81"/>
                  </a:solidFill>
                  <a:latin typeface="Montserrat"/>
                </a:rPr>
                <a:t>ДЕТСКИЕ ПЛОЩАДКИ</a:t>
              </a:r>
            </a:p>
          </p:txBody>
        </p:sp>
        <p:sp>
          <p:nvSpPr>
            <p:cNvPr id="21543" name="TextBox 66"/>
            <p:cNvSpPr txBox="1">
              <a:spLocks noChangeArrowheads="1"/>
            </p:cNvSpPr>
            <p:nvPr/>
          </p:nvSpPr>
          <p:spPr bwMode="auto">
            <a:xfrm>
              <a:off x="2686189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16</a:t>
              </a:r>
            </a:p>
          </p:txBody>
        </p:sp>
      </p:grpSp>
      <p:grpSp>
        <p:nvGrpSpPr>
          <p:cNvPr id="21513" name="Группа 12"/>
          <p:cNvGrpSpPr>
            <a:grpSpLocks/>
          </p:cNvGrpSpPr>
          <p:nvPr/>
        </p:nvGrpSpPr>
        <p:grpSpPr bwMode="auto">
          <a:xfrm>
            <a:off x="3592513" y="1535113"/>
            <a:ext cx="1435100" cy="6226175"/>
            <a:chOff x="2577856" y="1535388"/>
            <a:chExt cx="1434589" cy="6225674"/>
          </a:xfrm>
        </p:grpSpPr>
        <p:sp>
          <p:nvSpPr>
            <p:cNvPr id="38" name="Волна 37"/>
            <p:cNvSpPr/>
            <p:nvPr/>
          </p:nvSpPr>
          <p:spPr>
            <a:xfrm rot="16200000">
              <a:off x="2914063" y="3980003"/>
              <a:ext cx="1622294" cy="447516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39" name="TextBox 51"/>
            <p:cNvSpPr txBox="1">
              <a:spLocks noChangeArrowheads="1"/>
            </p:cNvSpPr>
            <p:nvPr/>
          </p:nvSpPr>
          <p:spPr bwMode="auto">
            <a:xfrm rot="-2763033">
              <a:off x="1096856" y="6064618"/>
              <a:ext cx="31774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800">
                  <a:solidFill>
                    <a:srgbClr val="241B81"/>
                  </a:solidFill>
                  <a:latin typeface="Montserrat"/>
                </a:rPr>
                <a:t>ДОРОГИ</a:t>
              </a:r>
            </a:p>
          </p:txBody>
        </p:sp>
        <p:sp>
          <p:nvSpPr>
            <p:cNvPr id="21540" name="TextBox 67"/>
            <p:cNvSpPr txBox="1">
              <a:spLocks noChangeArrowheads="1"/>
            </p:cNvSpPr>
            <p:nvPr/>
          </p:nvSpPr>
          <p:spPr bwMode="auto">
            <a:xfrm>
              <a:off x="3444031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56</a:t>
              </a:r>
            </a:p>
          </p:txBody>
        </p:sp>
      </p:grpSp>
      <p:grpSp>
        <p:nvGrpSpPr>
          <p:cNvPr id="21514" name="Группа 11"/>
          <p:cNvGrpSpPr>
            <a:grpSpLocks/>
          </p:cNvGrpSpPr>
          <p:nvPr/>
        </p:nvGrpSpPr>
        <p:grpSpPr bwMode="auto">
          <a:xfrm>
            <a:off x="4687888" y="1535113"/>
            <a:ext cx="1433512" cy="6226175"/>
            <a:chOff x="3337142" y="1535388"/>
            <a:chExt cx="1433145" cy="6225674"/>
          </a:xfrm>
        </p:grpSpPr>
        <p:sp>
          <p:nvSpPr>
            <p:cNvPr id="39" name="Волна 38"/>
            <p:cNvSpPr/>
            <p:nvPr/>
          </p:nvSpPr>
          <p:spPr>
            <a:xfrm rot="16200000">
              <a:off x="4452863" y="4760968"/>
              <a:ext cx="61908" cy="445973"/>
            </a:xfrm>
            <a:prstGeom prst="wave">
              <a:avLst>
                <a:gd name="adj1" fmla="val 8603"/>
                <a:gd name="adj2" fmla="val 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36" name="TextBox 52"/>
            <p:cNvSpPr txBox="1">
              <a:spLocks noChangeArrowheads="1"/>
            </p:cNvSpPr>
            <p:nvPr/>
          </p:nvSpPr>
          <p:spPr bwMode="auto">
            <a:xfrm rot="-2763033">
              <a:off x="1856142" y="6064618"/>
              <a:ext cx="31774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800">
                  <a:solidFill>
                    <a:srgbClr val="241B81"/>
                  </a:solidFill>
                  <a:latin typeface="Montserrat"/>
                </a:rPr>
                <a:t>БИБЛИОТЕКИ</a:t>
              </a:r>
            </a:p>
          </p:txBody>
        </p:sp>
        <p:sp>
          <p:nvSpPr>
            <p:cNvPr id="21537" name="TextBox 68"/>
            <p:cNvSpPr txBox="1">
              <a:spLocks noChangeArrowheads="1"/>
            </p:cNvSpPr>
            <p:nvPr/>
          </p:nvSpPr>
          <p:spPr bwMode="auto">
            <a:xfrm>
              <a:off x="4201873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2</a:t>
              </a:r>
            </a:p>
          </p:txBody>
        </p:sp>
      </p:grpSp>
      <p:grpSp>
        <p:nvGrpSpPr>
          <p:cNvPr id="21515" name="Группа 10"/>
          <p:cNvGrpSpPr>
            <a:grpSpLocks/>
          </p:cNvGrpSpPr>
          <p:nvPr/>
        </p:nvGrpSpPr>
        <p:grpSpPr bwMode="auto">
          <a:xfrm>
            <a:off x="5781675" y="1535113"/>
            <a:ext cx="1431925" cy="6226175"/>
            <a:chOff x="4096428" y="1535388"/>
            <a:chExt cx="1431701" cy="6225674"/>
          </a:xfrm>
        </p:grpSpPr>
        <p:sp>
          <p:nvSpPr>
            <p:cNvPr id="40" name="Волна 39"/>
            <p:cNvSpPr/>
            <p:nvPr/>
          </p:nvSpPr>
          <p:spPr>
            <a:xfrm rot="16200000">
              <a:off x="5210676" y="4760945"/>
              <a:ext cx="61908" cy="446017"/>
            </a:xfrm>
            <a:prstGeom prst="wave">
              <a:avLst>
                <a:gd name="adj1" fmla="val 4706"/>
                <a:gd name="adj2" fmla="val 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33" name="TextBox 53"/>
            <p:cNvSpPr txBox="1">
              <a:spLocks noChangeArrowheads="1"/>
            </p:cNvSpPr>
            <p:nvPr/>
          </p:nvSpPr>
          <p:spPr bwMode="auto">
            <a:xfrm rot="-2763033">
              <a:off x="2615428" y="6064618"/>
              <a:ext cx="31774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800">
                  <a:solidFill>
                    <a:srgbClr val="241B81"/>
                  </a:solidFill>
                  <a:latin typeface="Montserrat"/>
                </a:rPr>
                <a:t>КУЛЬТУРНОЕ НАСЛЕДИЕ</a:t>
              </a:r>
            </a:p>
          </p:txBody>
        </p:sp>
        <p:sp>
          <p:nvSpPr>
            <p:cNvPr id="21534" name="TextBox 69"/>
            <p:cNvSpPr txBox="1">
              <a:spLocks noChangeArrowheads="1"/>
            </p:cNvSpPr>
            <p:nvPr/>
          </p:nvSpPr>
          <p:spPr bwMode="auto">
            <a:xfrm>
              <a:off x="4959715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2</a:t>
              </a:r>
            </a:p>
          </p:txBody>
        </p:sp>
      </p:grpSp>
      <p:grpSp>
        <p:nvGrpSpPr>
          <p:cNvPr id="21516" name="Группа 9"/>
          <p:cNvGrpSpPr>
            <a:grpSpLocks/>
          </p:cNvGrpSpPr>
          <p:nvPr/>
        </p:nvGrpSpPr>
        <p:grpSpPr bwMode="auto">
          <a:xfrm>
            <a:off x="6873875" y="1535113"/>
            <a:ext cx="1430338" cy="6226175"/>
            <a:chOff x="4855714" y="1535388"/>
            <a:chExt cx="1430257" cy="6225674"/>
          </a:xfrm>
        </p:grpSpPr>
        <p:sp>
          <p:nvSpPr>
            <p:cNvPr id="41" name="Волна 40"/>
            <p:cNvSpPr/>
            <p:nvPr/>
          </p:nvSpPr>
          <p:spPr>
            <a:xfrm rot="16200000">
              <a:off x="5556566" y="4347412"/>
              <a:ext cx="887342" cy="447650"/>
            </a:xfrm>
            <a:prstGeom prst="wave">
              <a:avLst>
                <a:gd name="adj1" fmla="val 5656"/>
                <a:gd name="adj2" fmla="val 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30" name="TextBox 54"/>
            <p:cNvSpPr txBox="1">
              <a:spLocks noChangeArrowheads="1"/>
            </p:cNvSpPr>
            <p:nvPr/>
          </p:nvSpPr>
          <p:spPr bwMode="auto">
            <a:xfrm rot="-2763033">
              <a:off x="3374714" y="6064618"/>
              <a:ext cx="31774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800">
                  <a:solidFill>
                    <a:srgbClr val="241B81"/>
                  </a:solidFill>
                  <a:latin typeface="Montserrat"/>
                </a:rPr>
                <a:t>СПОРТ</a:t>
              </a:r>
            </a:p>
          </p:txBody>
        </p:sp>
        <p:sp>
          <p:nvSpPr>
            <p:cNvPr id="21531" name="TextBox 70"/>
            <p:cNvSpPr txBox="1">
              <a:spLocks noChangeArrowheads="1"/>
            </p:cNvSpPr>
            <p:nvPr/>
          </p:nvSpPr>
          <p:spPr bwMode="auto">
            <a:xfrm>
              <a:off x="5717557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19</a:t>
              </a:r>
            </a:p>
          </p:txBody>
        </p:sp>
      </p:grpSp>
      <p:grpSp>
        <p:nvGrpSpPr>
          <p:cNvPr id="21517" name="Группа 7"/>
          <p:cNvGrpSpPr>
            <a:grpSpLocks/>
          </p:cNvGrpSpPr>
          <p:nvPr/>
        </p:nvGrpSpPr>
        <p:grpSpPr bwMode="auto">
          <a:xfrm>
            <a:off x="7962900" y="1535113"/>
            <a:ext cx="1430338" cy="6226175"/>
            <a:chOff x="5615000" y="1535388"/>
            <a:chExt cx="1428813" cy="6225674"/>
          </a:xfrm>
        </p:grpSpPr>
        <p:sp>
          <p:nvSpPr>
            <p:cNvPr id="42" name="Волна 41"/>
            <p:cNvSpPr/>
            <p:nvPr/>
          </p:nvSpPr>
          <p:spPr>
            <a:xfrm rot="16200000">
              <a:off x="6685349" y="4718290"/>
              <a:ext cx="146038" cy="447198"/>
            </a:xfrm>
            <a:prstGeom prst="wave">
              <a:avLst>
                <a:gd name="adj1" fmla="val 4631"/>
                <a:gd name="adj2" fmla="val 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27" name="TextBox 55"/>
            <p:cNvSpPr txBox="1">
              <a:spLocks noChangeArrowheads="1"/>
            </p:cNvSpPr>
            <p:nvPr/>
          </p:nvSpPr>
          <p:spPr bwMode="auto">
            <a:xfrm rot="-2763033">
              <a:off x="4134000" y="6064618"/>
              <a:ext cx="31774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800">
                  <a:solidFill>
                    <a:srgbClr val="241B81"/>
                  </a:solidFill>
                  <a:latin typeface="Montserrat"/>
                </a:rPr>
                <a:t>МЕСТА ЗАХОРОНЕНИЯ</a:t>
              </a:r>
            </a:p>
          </p:txBody>
        </p:sp>
        <p:sp>
          <p:nvSpPr>
            <p:cNvPr id="21528" name="TextBox 71"/>
            <p:cNvSpPr txBox="1">
              <a:spLocks noChangeArrowheads="1"/>
            </p:cNvSpPr>
            <p:nvPr/>
          </p:nvSpPr>
          <p:spPr bwMode="auto">
            <a:xfrm>
              <a:off x="6475399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4</a:t>
              </a:r>
            </a:p>
          </p:txBody>
        </p:sp>
      </p:grpSp>
      <p:grpSp>
        <p:nvGrpSpPr>
          <p:cNvPr id="21518" name="Группа 1"/>
          <p:cNvGrpSpPr>
            <a:grpSpLocks/>
          </p:cNvGrpSpPr>
          <p:nvPr/>
        </p:nvGrpSpPr>
        <p:grpSpPr bwMode="auto">
          <a:xfrm>
            <a:off x="9051925" y="1535113"/>
            <a:ext cx="1498600" cy="6226175"/>
            <a:chOff x="8505206" y="1535388"/>
            <a:chExt cx="1497179" cy="6225674"/>
          </a:xfrm>
        </p:grpSpPr>
        <p:sp>
          <p:nvSpPr>
            <p:cNvPr id="43" name="Волна 42"/>
            <p:cNvSpPr/>
            <p:nvPr/>
          </p:nvSpPr>
          <p:spPr>
            <a:xfrm rot="16200000">
              <a:off x="8092291" y="3236451"/>
              <a:ext cx="3109663" cy="447251"/>
            </a:xfrm>
            <a:prstGeom prst="wav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24" name="TextBox 59"/>
            <p:cNvSpPr txBox="1">
              <a:spLocks noChangeArrowheads="1"/>
            </p:cNvSpPr>
            <p:nvPr/>
          </p:nvSpPr>
          <p:spPr bwMode="auto">
            <a:xfrm rot="-2763033">
              <a:off x="7024206" y="6064618"/>
              <a:ext cx="31774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800">
                  <a:solidFill>
                    <a:srgbClr val="241B81"/>
                  </a:solidFill>
                  <a:latin typeface="Montserrat"/>
                </a:rPr>
                <a:t>УЧРЕЖДЕНИЯ ОБРАЗОВАНИЯ</a:t>
              </a:r>
            </a:p>
          </p:txBody>
        </p:sp>
        <p:sp>
          <p:nvSpPr>
            <p:cNvPr id="21525" name="TextBox 72"/>
            <p:cNvSpPr txBox="1">
              <a:spLocks noChangeArrowheads="1"/>
            </p:cNvSpPr>
            <p:nvPr/>
          </p:nvSpPr>
          <p:spPr bwMode="auto">
            <a:xfrm>
              <a:off x="9292910" y="1535388"/>
              <a:ext cx="7094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115</a:t>
              </a:r>
            </a:p>
          </p:txBody>
        </p:sp>
      </p:grpSp>
      <p:grpSp>
        <p:nvGrpSpPr>
          <p:cNvPr id="21519" name="Группа 2"/>
          <p:cNvGrpSpPr>
            <a:grpSpLocks/>
          </p:cNvGrpSpPr>
          <p:nvPr/>
        </p:nvGrpSpPr>
        <p:grpSpPr bwMode="auto">
          <a:xfrm>
            <a:off x="10140950" y="1535113"/>
            <a:ext cx="1425575" cy="6226175"/>
            <a:chOff x="10140268" y="1535388"/>
            <a:chExt cx="1425925" cy="6225674"/>
          </a:xfrm>
        </p:grpSpPr>
        <p:sp>
          <p:nvSpPr>
            <p:cNvPr id="44" name="Волна 43"/>
            <p:cNvSpPr/>
            <p:nvPr/>
          </p:nvSpPr>
          <p:spPr>
            <a:xfrm rot="16200000">
              <a:off x="11250213" y="4760856"/>
              <a:ext cx="61908" cy="446198"/>
            </a:xfrm>
            <a:prstGeom prst="wave">
              <a:avLst>
                <a:gd name="adj1" fmla="val 2758"/>
                <a:gd name="adj2" fmla="val 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1521" name="TextBox 60"/>
            <p:cNvSpPr txBox="1">
              <a:spLocks noChangeArrowheads="1"/>
            </p:cNvSpPr>
            <p:nvPr/>
          </p:nvSpPr>
          <p:spPr bwMode="auto">
            <a:xfrm rot="-2763033">
              <a:off x="8659268" y="6064618"/>
              <a:ext cx="31774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ru-RU" sz="800">
                  <a:solidFill>
                    <a:srgbClr val="241B81"/>
                  </a:solidFill>
                  <a:latin typeface="Montserrat"/>
                </a:rPr>
                <a:t>УЛИЧНОЕ ОСВЕЩЕНИЕ</a:t>
              </a:r>
            </a:p>
          </p:txBody>
        </p:sp>
        <p:sp>
          <p:nvSpPr>
            <p:cNvPr id="21522" name="TextBox 73"/>
            <p:cNvSpPr txBox="1">
              <a:spLocks noChangeArrowheads="1"/>
            </p:cNvSpPr>
            <p:nvPr/>
          </p:nvSpPr>
          <p:spPr bwMode="auto">
            <a:xfrm>
              <a:off x="10997779" y="1535388"/>
              <a:ext cx="5684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b="1">
                  <a:solidFill>
                    <a:srgbClr val="0178E0"/>
                  </a:solidFill>
                  <a:latin typeface="Miratrix Normal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Прямоугольник 20"/>
          <p:cNvSpPr>
            <a:spLocks noChangeArrowheads="1"/>
          </p:cNvSpPr>
          <p:nvPr/>
        </p:nvSpPr>
        <p:spPr bwMode="auto">
          <a:xfrm>
            <a:off x="719138" y="68263"/>
            <a:ext cx="92932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ЗАКОНОДАТЕЛЬНЫЕ ИЗМЕНЕНИЯ</a:t>
            </a:r>
            <a:b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</a:br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В 2022 ГОДУ</a:t>
            </a:r>
          </a:p>
        </p:txBody>
      </p:sp>
      <p:sp>
        <p:nvSpPr>
          <p:cNvPr id="22531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22532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2533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2534" name="Объект 2"/>
          <p:cNvSpPr txBox="1">
            <a:spLocks/>
          </p:cNvSpPr>
          <p:nvPr/>
        </p:nvSpPr>
        <p:spPr bwMode="auto">
          <a:xfrm>
            <a:off x="657225" y="2390775"/>
            <a:ext cx="2613025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22535" name="Прямоугольник 2"/>
          <p:cNvSpPr>
            <a:spLocks noChangeArrowheads="1"/>
          </p:cNvSpPr>
          <p:nvPr/>
        </p:nvSpPr>
        <p:spPr bwMode="auto">
          <a:xfrm>
            <a:off x="1027113" y="1617663"/>
            <a:ext cx="996473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Изменения в постановление Правительства РБ от 19 апреля 2017</a:t>
            </a:r>
            <a:r>
              <a:rPr lang="en-US" sz="16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 </a:t>
            </a:r>
            <a:r>
              <a:rPr lang="ru-RU" sz="16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г. </a:t>
            </a:r>
          </a:p>
          <a:p>
            <a:pPr algn="just"/>
            <a:r>
              <a:rPr lang="ru-RU" sz="16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№</a:t>
            </a:r>
            <a:r>
              <a:rPr lang="en-US" sz="16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 </a:t>
            </a:r>
            <a:r>
              <a:rPr lang="ru-RU" sz="16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168 «О реализации на территории Республики Башкортостан проектов развития общественной инфраструктуры, основанных на местных инициативах» </a:t>
            </a:r>
            <a:r>
              <a:rPr lang="ru-RU" sz="1600" b="1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в части общих условий и критериев.</a:t>
            </a:r>
          </a:p>
        </p:txBody>
      </p:sp>
      <p:sp>
        <p:nvSpPr>
          <p:cNvPr id="22536" name="TextBox 12"/>
          <p:cNvSpPr txBox="1">
            <a:spLocks noChangeArrowheads="1"/>
          </p:cNvSpPr>
          <p:nvPr/>
        </p:nvSpPr>
        <p:spPr bwMode="auto">
          <a:xfrm>
            <a:off x="1027113" y="3370263"/>
            <a:ext cx="5972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Общий объем субсидии — </a:t>
            </a:r>
            <a:r>
              <a:rPr lang="ru-RU" sz="2800">
                <a:solidFill>
                  <a:srgbClr val="0178E0"/>
                </a:solidFill>
                <a:latin typeface="Miratrix Normal"/>
                <a:ea typeface="BIZ UDGothic"/>
                <a:cs typeface="BIZ UDGothic"/>
              </a:rPr>
              <a:t>500</a:t>
            </a:r>
            <a:r>
              <a:rPr lang="ru-RU" sz="1600">
                <a:solidFill>
                  <a:srgbClr val="0178E0"/>
                </a:solidFill>
                <a:latin typeface="Miratrix Normal"/>
                <a:ea typeface="BIZ UDGothic"/>
                <a:cs typeface="BIZ UDGothic"/>
              </a:rPr>
              <a:t> млн </a:t>
            </a:r>
            <a:r>
              <a:rPr lang="ru-RU" sz="2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₽</a:t>
            </a:r>
            <a:endParaRPr lang="ru-RU" sz="1600">
              <a:solidFill>
                <a:srgbClr val="0178E0"/>
              </a:solidFill>
              <a:latin typeface="Montserrat"/>
              <a:ea typeface="BIZ UDGothic"/>
              <a:cs typeface="BIZ UDGothic"/>
            </a:endParaRPr>
          </a:p>
        </p:txBody>
      </p:sp>
      <p:sp>
        <p:nvSpPr>
          <p:cNvPr id="22537" name="TextBox 14"/>
          <p:cNvSpPr txBox="1">
            <a:spLocks noChangeArrowheads="1"/>
          </p:cNvSpPr>
          <p:nvPr/>
        </p:nvSpPr>
        <p:spPr bwMode="auto">
          <a:xfrm>
            <a:off x="1027113" y="4684713"/>
            <a:ext cx="87233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Максимальный объем субсидии из бюджета РБ на 1 проект — </a:t>
            </a:r>
            <a:r>
              <a:rPr lang="ru-RU" sz="2800">
                <a:solidFill>
                  <a:srgbClr val="0178E0"/>
                </a:solidFill>
                <a:latin typeface="Miratrix Normal"/>
                <a:ea typeface="BIZ UDGothic"/>
                <a:cs typeface="BIZ UDGothic"/>
              </a:rPr>
              <a:t>1,2 </a:t>
            </a:r>
            <a:r>
              <a:rPr lang="ru-RU" sz="1600">
                <a:solidFill>
                  <a:srgbClr val="0178E0"/>
                </a:solidFill>
                <a:latin typeface="Miratrix Normal"/>
                <a:ea typeface="BIZ UDGothic"/>
                <a:cs typeface="BIZ UDGothic"/>
              </a:rPr>
              <a:t>млн</a:t>
            </a:r>
            <a:r>
              <a:rPr lang="ru-RU" sz="2800">
                <a:solidFill>
                  <a:srgbClr val="0178E0"/>
                </a:solidFill>
                <a:latin typeface="Miratrix Normal"/>
                <a:ea typeface="BIZ UDGothic"/>
                <a:cs typeface="BIZ UDGothic"/>
              </a:rPr>
              <a:t> </a:t>
            </a:r>
            <a:r>
              <a:rPr lang="ru-RU" sz="2400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₽</a:t>
            </a:r>
          </a:p>
        </p:txBody>
      </p:sp>
      <p:grpSp>
        <p:nvGrpSpPr>
          <p:cNvPr id="22538" name="Группа 26"/>
          <p:cNvGrpSpPr>
            <a:grpSpLocks/>
          </p:cNvGrpSpPr>
          <p:nvPr/>
        </p:nvGrpSpPr>
        <p:grpSpPr bwMode="auto">
          <a:xfrm>
            <a:off x="719138" y="1676400"/>
            <a:ext cx="201612" cy="3409950"/>
            <a:chOff x="719143" y="1677015"/>
            <a:chExt cx="201770" cy="3408805"/>
          </a:xfrm>
        </p:grpSpPr>
        <p:sp>
          <p:nvSpPr>
            <p:cNvPr id="6" name="Овал 5"/>
            <p:cNvSpPr/>
            <p:nvPr/>
          </p:nvSpPr>
          <p:spPr>
            <a:xfrm>
              <a:off x="722320" y="1677015"/>
              <a:ext cx="198593" cy="195197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722320" y="3587723"/>
              <a:ext cx="198593" cy="193610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16" name="Овал 15"/>
            <p:cNvSpPr/>
            <p:nvPr/>
          </p:nvSpPr>
          <p:spPr>
            <a:xfrm>
              <a:off x="719143" y="4890624"/>
              <a:ext cx="198593" cy="195196"/>
            </a:xfrm>
            <a:prstGeom prst="ellipse">
              <a:avLst/>
            </a:prstGeom>
            <a:solidFill>
              <a:srgbClr val="0178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sp>
        <p:nvSpPr>
          <p:cNvPr id="29" name="Полилиния 28"/>
          <p:cNvSpPr/>
          <p:nvPr/>
        </p:nvSpPr>
        <p:spPr>
          <a:xfrm>
            <a:off x="574675" y="1747838"/>
            <a:ext cx="454025" cy="3259137"/>
          </a:xfrm>
          <a:custGeom>
            <a:avLst/>
            <a:gdLst>
              <a:gd name="connsiteX0" fmla="*/ 257958 w 454074"/>
              <a:gd name="connsiteY0" fmla="*/ 0 h 3259247"/>
              <a:gd name="connsiteX1" fmla="*/ 4461 w 454074"/>
              <a:gd name="connsiteY1" fmla="*/ 986828 h 3259247"/>
              <a:gd name="connsiteX2" fmla="*/ 448081 w 454074"/>
              <a:gd name="connsiteY2" fmla="*/ 2661719 h 3259247"/>
              <a:gd name="connsiteX3" fmla="*/ 248904 w 454074"/>
              <a:gd name="connsiteY3" fmla="*/ 3259247 h 3259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4074" h="3259247">
                <a:moveTo>
                  <a:pt x="257958" y="0"/>
                </a:moveTo>
                <a:cubicBezTo>
                  <a:pt x="115366" y="271604"/>
                  <a:pt x="-27226" y="543208"/>
                  <a:pt x="4461" y="986828"/>
                </a:cubicBezTo>
                <a:cubicBezTo>
                  <a:pt x="36148" y="1430448"/>
                  <a:pt x="407341" y="2282983"/>
                  <a:pt x="448081" y="2661719"/>
                </a:cubicBezTo>
                <a:cubicBezTo>
                  <a:pt x="488821" y="3040455"/>
                  <a:pt x="310769" y="3179275"/>
                  <a:pt x="248904" y="3259247"/>
                </a:cubicBezTo>
              </a:path>
            </a:pathLst>
          </a:custGeom>
          <a:noFill/>
          <a:ln w="19050">
            <a:solidFill>
              <a:srgbClr val="0178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3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Прямоугольник 42"/>
          <p:cNvSpPr>
            <a:spLocks noChangeArrowheads="1"/>
          </p:cNvSpPr>
          <p:nvPr/>
        </p:nvSpPr>
        <p:spPr bwMode="auto">
          <a:xfrm>
            <a:off x="719138" y="147638"/>
            <a:ext cx="9293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КАЛЕНДАРНЫЙ ПЛАН РАУНДА ППМИ-2023</a:t>
            </a:r>
          </a:p>
        </p:txBody>
      </p:sp>
      <p:sp>
        <p:nvSpPr>
          <p:cNvPr id="23555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23556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3557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grpSp>
        <p:nvGrpSpPr>
          <p:cNvPr id="23558" name="Группа 2"/>
          <p:cNvGrpSpPr>
            <a:grpSpLocks/>
          </p:cNvGrpSpPr>
          <p:nvPr/>
        </p:nvGrpSpPr>
        <p:grpSpPr bwMode="auto">
          <a:xfrm>
            <a:off x="409575" y="1222375"/>
            <a:ext cx="2089150" cy="2003425"/>
            <a:chOff x="410130" y="1222014"/>
            <a:chExt cx="2089282" cy="2003759"/>
          </a:xfrm>
        </p:grpSpPr>
        <p:pic>
          <p:nvPicPr>
            <p:cNvPr id="23587" name="Рисунок 2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23409" y="1222014"/>
              <a:ext cx="894796" cy="788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8" name="TextBox 27"/>
            <p:cNvSpPr txBox="1">
              <a:spLocks noChangeArrowheads="1"/>
            </p:cNvSpPr>
            <p:nvPr/>
          </p:nvSpPr>
          <p:spPr bwMode="auto">
            <a:xfrm>
              <a:off x="514838" y="2764108"/>
              <a:ext cx="171193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ctr"/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Объявление конкурса</a:t>
              </a:r>
            </a:p>
          </p:txBody>
        </p:sp>
        <p:sp>
          <p:nvSpPr>
            <p:cNvPr id="23589" name="TextBox 28"/>
            <p:cNvSpPr txBox="1">
              <a:spLocks noChangeArrowheads="1"/>
            </p:cNvSpPr>
            <p:nvPr/>
          </p:nvSpPr>
          <p:spPr bwMode="auto">
            <a:xfrm>
              <a:off x="410130" y="2079406"/>
              <a:ext cx="2089282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Октябрь 2022 г.</a:t>
              </a:r>
            </a:p>
          </p:txBody>
        </p:sp>
      </p:grpSp>
      <p:grpSp>
        <p:nvGrpSpPr>
          <p:cNvPr id="23559" name="Группа 3"/>
          <p:cNvGrpSpPr>
            <a:grpSpLocks/>
          </p:cNvGrpSpPr>
          <p:nvPr/>
        </p:nvGrpSpPr>
        <p:grpSpPr bwMode="auto">
          <a:xfrm>
            <a:off x="6653213" y="1141413"/>
            <a:ext cx="2754312" cy="2268537"/>
            <a:chOff x="6734077" y="1141948"/>
            <a:chExt cx="2754924" cy="2268491"/>
          </a:xfrm>
        </p:grpSpPr>
        <p:pic>
          <p:nvPicPr>
            <p:cNvPr id="23584" name="Рисунок 2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4340" y="1141948"/>
              <a:ext cx="853079" cy="861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5" name="TextBox 30"/>
            <p:cNvSpPr txBox="1">
              <a:spLocks noChangeArrowheads="1"/>
            </p:cNvSpPr>
            <p:nvPr/>
          </p:nvSpPr>
          <p:spPr bwMode="auto">
            <a:xfrm>
              <a:off x="6837503" y="2764108"/>
              <a:ext cx="24667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ctr"/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Проверка электронных протоколов на сайте ППМИ (</a:t>
              </a:r>
              <a:r>
                <a:rPr lang="en-US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  <a:hlinkClick r:id="rId5"/>
                </a:rPr>
                <a:t>http://ppmi.bashkortostan.ru</a:t>
              </a:r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)</a:t>
              </a:r>
            </a:p>
          </p:txBody>
        </p:sp>
        <p:sp>
          <p:nvSpPr>
            <p:cNvPr id="23586" name="Прямоугольник 34"/>
            <p:cNvSpPr>
              <a:spLocks noChangeArrowheads="1"/>
            </p:cNvSpPr>
            <p:nvPr/>
          </p:nvSpPr>
          <p:spPr bwMode="auto">
            <a:xfrm>
              <a:off x="6734077" y="2079406"/>
              <a:ext cx="275492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До 27 января 2023 г.</a:t>
              </a:r>
            </a:p>
          </p:txBody>
        </p:sp>
      </p:grpSp>
      <p:grpSp>
        <p:nvGrpSpPr>
          <p:cNvPr id="23560" name="Группа 6"/>
          <p:cNvGrpSpPr>
            <a:grpSpLocks/>
          </p:cNvGrpSpPr>
          <p:nvPr/>
        </p:nvGrpSpPr>
        <p:grpSpPr bwMode="auto">
          <a:xfrm>
            <a:off x="9377363" y="1139825"/>
            <a:ext cx="2846387" cy="2476500"/>
            <a:chOff x="9522995" y="1139196"/>
            <a:chExt cx="2846022" cy="2476843"/>
          </a:xfrm>
        </p:grpSpPr>
        <p:pic>
          <p:nvPicPr>
            <p:cNvPr id="23581" name="Рисунок 2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450103" y="1139196"/>
              <a:ext cx="824386" cy="87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82" name="TextBox 29"/>
            <p:cNvSpPr txBox="1">
              <a:spLocks noChangeArrowheads="1"/>
            </p:cNvSpPr>
            <p:nvPr/>
          </p:nvSpPr>
          <p:spPr bwMode="auto">
            <a:xfrm>
              <a:off x="9808843" y="2785042"/>
              <a:ext cx="2106905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ctr"/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Заполнение заявок и загрузка документов</a:t>
              </a:r>
              <a:endParaRPr lang="en-US" sz="1200">
                <a:solidFill>
                  <a:srgbClr val="0178E0"/>
                </a:solidFill>
                <a:latin typeface="BIZ UDGothic"/>
                <a:ea typeface="BIZ UDGothic"/>
                <a:cs typeface="BIZ UDGothic"/>
              </a:endParaRPr>
            </a:p>
            <a:p>
              <a:pPr algn="ctr" fontAlgn="ctr"/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на сайте ППМИ. Проверка консультантами ЦИГИ</a:t>
              </a:r>
              <a:endParaRPr lang="ru-RU" sz="1000">
                <a:solidFill>
                  <a:srgbClr val="0178E0"/>
                </a:solidFill>
                <a:latin typeface="BIZ UDGothic"/>
                <a:ea typeface="BIZ UDGothic"/>
                <a:cs typeface="BIZ UDGothic"/>
              </a:endParaRPr>
            </a:p>
          </p:txBody>
        </p:sp>
        <p:sp>
          <p:nvSpPr>
            <p:cNvPr id="23583" name="Прямоугольник 35"/>
            <p:cNvSpPr>
              <a:spLocks noChangeArrowheads="1"/>
            </p:cNvSpPr>
            <p:nvPr/>
          </p:nvSpPr>
          <p:spPr bwMode="auto">
            <a:xfrm>
              <a:off x="9522995" y="2079406"/>
              <a:ext cx="284602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До 05 февраля </a:t>
              </a:r>
            </a:p>
            <a:p>
              <a:pPr algn="ctr" font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2023 г.</a:t>
              </a:r>
            </a:p>
          </p:txBody>
        </p:sp>
      </p:grpSp>
      <p:grpSp>
        <p:nvGrpSpPr>
          <p:cNvPr id="23561" name="Группа 1"/>
          <p:cNvGrpSpPr>
            <a:grpSpLocks/>
          </p:cNvGrpSpPr>
          <p:nvPr/>
        </p:nvGrpSpPr>
        <p:grpSpPr bwMode="auto">
          <a:xfrm>
            <a:off x="3236913" y="1196975"/>
            <a:ext cx="2466975" cy="2028825"/>
            <a:chOff x="3354379" y="1197666"/>
            <a:chExt cx="2466753" cy="2028107"/>
          </a:xfrm>
        </p:grpSpPr>
        <p:pic>
          <p:nvPicPr>
            <p:cNvPr id="23578" name="Рисунок 2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091355" y="1197666"/>
              <a:ext cx="992800" cy="818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9" name="Прямоугольник 33"/>
            <p:cNvSpPr>
              <a:spLocks noChangeArrowheads="1"/>
            </p:cNvSpPr>
            <p:nvPr/>
          </p:nvSpPr>
          <p:spPr bwMode="auto">
            <a:xfrm>
              <a:off x="3384541" y="2079406"/>
              <a:ext cx="240642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Октябрь 2022 г</a:t>
              </a:r>
              <a:r>
                <a:rPr lang="en-US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. </a:t>
              </a:r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—</a:t>
              </a:r>
            </a:p>
            <a:p>
              <a:pPr algn="ctr" font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31 декабря 2022 г.</a:t>
              </a:r>
            </a:p>
          </p:txBody>
        </p:sp>
        <p:sp>
          <p:nvSpPr>
            <p:cNvPr id="23580" name="TextBox 38"/>
            <p:cNvSpPr txBox="1">
              <a:spLocks noChangeArrowheads="1"/>
            </p:cNvSpPr>
            <p:nvPr/>
          </p:nvSpPr>
          <p:spPr bwMode="auto">
            <a:xfrm>
              <a:off x="3354379" y="2764108"/>
              <a:ext cx="24667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ctr"/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Мероприятия</a:t>
              </a:r>
              <a:endParaRPr lang="en-US" sz="1200">
                <a:solidFill>
                  <a:srgbClr val="0178E0"/>
                </a:solidFill>
                <a:latin typeface="BIZ UDGothic"/>
                <a:ea typeface="BIZ UDGothic"/>
                <a:cs typeface="BIZ UDGothic"/>
              </a:endParaRPr>
            </a:p>
            <a:p>
              <a:pPr algn="ctr" fontAlgn="ctr"/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с населением</a:t>
              </a:r>
            </a:p>
          </p:txBody>
        </p:sp>
      </p:grpSp>
      <p:grpSp>
        <p:nvGrpSpPr>
          <p:cNvPr id="23562" name="Группа 8"/>
          <p:cNvGrpSpPr>
            <a:grpSpLocks/>
          </p:cNvGrpSpPr>
          <p:nvPr/>
        </p:nvGrpSpPr>
        <p:grpSpPr bwMode="auto">
          <a:xfrm>
            <a:off x="490538" y="3765550"/>
            <a:ext cx="2466975" cy="2382838"/>
            <a:chOff x="2297375" y="3979461"/>
            <a:chExt cx="2466753" cy="2383420"/>
          </a:xfrm>
        </p:grpSpPr>
        <p:pic>
          <p:nvPicPr>
            <p:cNvPr id="23575" name="Рисунок 26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095687" y="3979461"/>
              <a:ext cx="870128" cy="894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6" name="Прямоугольник 32"/>
            <p:cNvSpPr>
              <a:spLocks noChangeArrowheads="1"/>
            </p:cNvSpPr>
            <p:nvPr/>
          </p:nvSpPr>
          <p:spPr bwMode="auto">
            <a:xfrm>
              <a:off x="2450967" y="5077826"/>
              <a:ext cx="21595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06 февраля —</a:t>
              </a:r>
            </a:p>
            <a:p>
              <a:pPr algn="ctr" font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07 марта 2023 г.</a:t>
              </a:r>
            </a:p>
          </p:txBody>
        </p:sp>
        <p:sp>
          <p:nvSpPr>
            <p:cNvPr id="23577" name="TextBox 39"/>
            <p:cNvSpPr txBox="1">
              <a:spLocks noChangeArrowheads="1"/>
            </p:cNvSpPr>
            <p:nvPr/>
          </p:nvSpPr>
          <p:spPr bwMode="auto">
            <a:xfrm>
              <a:off x="2297375" y="5716550"/>
              <a:ext cx="24667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ctr"/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Прием конкурсной документации</a:t>
              </a:r>
            </a:p>
          </p:txBody>
        </p:sp>
      </p:grpSp>
      <p:grpSp>
        <p:nvGrpSpPr>
          <p:cNvPr id="23563" name="Группа 11"/>
          <p:cNvGrpSpPr>
            <a:grpSpLocks/>
          </p:cNvGrpSpPr>
          <p:nvPr/>
        </p:nvGrpSpPr>
        <p:grpSpPr bwMode="auto">
          <a:xfrm>
            <a:off x="6410325" y="3800475"/>
            <a:ext cx="2795588" cy="2205038"/>
            <a:chOff x="5288727" y="3985396"/>
            <a:chExt cx="2796608" cy="2203853"/>
          </a:xfrm>
        </p:grpSpPr>
        <p:pic>
          <p:nvPicPr>
            <p:cNvPr id="23572" name="Рисунок 25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098581" y="3985396"/>
              <a:ext cx="847045" cy="888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3" name="Прямоугольник 36"/>
            <p:cNvSpPr>
              <a:spLocks noChangeArrowheads="1"/>
            </p:cNvSpPr>
            <p:nvPr/>
          </p:nvSpPr>
          <p:spPr bwMode="auto">
            <a:xfrm>
              <a:off x="5288727" y="5077825"/>
              <a:ext cx="279660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Конец марта</a:t>
              </a:r>
            </a:p>
            <a:p>
              <a:pPr algn="ctr" font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2023 г.</a:t>
              </a:r>
            </a:p>
          </p:txBody>
        </p:sp>
        <p:sp>
          <p:nvSpPr>
            <p:cNvPr id="23574" name="TextBox 40"/>
            <p:cNvSpPr txBox="1">
              <a:spLocks noChangeArrowheads="1"/>
            </p:cNvSpPr>
            <p:nvPr/>
          </p:nvSpPr>
          <p:spPr bwMode="auto">
            <a:xfrm>
              <a:off x="5288727" y="5727584"/>
              <a:ext cx="2466753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ctr"/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Проведение конкурса</a:t>
              </a:r>
            </a:p>
          </p:txBody>
        </p:sp>
      </p:grpSp>
      <p:grpSp>
        <p:nvGrpSpPr>
          <p:cNvPr id="23564" name="Группа 12"/>
          <p:cNvGrpSpPr>
            <a:grpSpLocks/>
          </p:cNvGrpSpPr>
          <p:nvPr/>
        </p:nvGrpSpPr>
        <p:grpSpPr bwMode="auto">
          <a:xfrm>
            <a:off x="9067800" y="3884613"/>
            <a:ext cx="2713038" cy="2322512"/>
            <a:chOff x="8407874" y="4040458"/>
            <a:chExt cx="2713778" cy="2322422"/>
          </a:xfrm>
        </p:grpSpPr>
        <p:pic>
          <p:nvPicPr>
            <p:cNvPr id="23569" name="Рисунок 2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9321886" y="4040458"/>
              <a:ext cx="885755" cy="762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70" name="Прямоугольник 37"/>
            <p:cNvSpPr>
              <a:spLocks noChangeArrowheads="1"/>
            </p:cNvSpPr>
            <p:nvPr/>
          </p:nvSpPr>
          <p:spPr bwMode="auto">
            <a:xfrm>
              <a:off x="8486827" y="5077533"/>
              <a:ext cx="2555873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Июнь — август 2023 г</a:t>
              </a:r>
              <a:r>
                <a:rPr lang="en-US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.</a:t>
              </a:r>
              <a:endParaRPr lang="ru-RU" sz="1600" b="1">
                <a:solidFill>
                  <a:srgbClr val="0070C0"/>
                </a:solidFill>
                <a:latin typeface="Miratrix Normal"/>
                <a:ea typeface="BIZ UDGothic"/>
                <a:cs typeface="BIZ UDGothic"/>
              </a:endParaRPr>
            </a:p>
          </p:txBody>
        </p:sp>
        <p:sp>
          <p:nvSpPr>
            <p:cNvPr id="23571" name="TextBox 41"/>
            <p:cNvSpPr txBox="1">
              <a:spLocks noChangeArrowheads="1"/>
            </p:cNvSpPr>
            <p:nvPr/>
          </p:nvSpPr>
          <p:spPr bwMode="auto">
            <a:xfrm>
              <a:off x="8407874" y="5716549"/>
              <a:ext cx="271377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Работы по</a:t>
              </a:r>
              <a:r>
                <a:rPr lang="en-US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 </a:t>
              </a:r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реализации проектов</a:t>
              </a:r>
            </a:p>
          </p:txBody>
        </p:sp>
      </p:grpSp>
      <p:grpSp>
        <p:nvGrpSpPr>
          <p:cNvPr id="23565" name="Группа 43"/>
          <p:cNvGrpSpPr>
            <a:grpSpLocks/>
          </p:cNvGrpSpPr>
          <p:nvPr/>
        </p:nvGrpSpPr>
        <p:grpSpPr bwMode="auto">
          <a:xfrm>
            <a:off x="3544888" y="3949700"/>
            <a:ext cx="2466975" cy="2268538"/>
            <a:chOff x="6837503" y="1141948"/>
            <a:chExt cx="2466753" cy="2268491"/>
          </a:xfrm>
        </p:grpSpPr>
        <p:pic>
          <p:nvPicPr>
            <p:cNvPr id="23566" name="Рисунок 4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644340" y="1141948"/>
              <a:ext cx="853079" cy="861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567" name="TextBox 45"/>
            <p:cNvSpPr txBox="1">
              <a:spLocks noChangeArrowheads="1"/>
            </p:cNvSpPr>
            <p:nvPr/>
          </p:nvSpPr>
          <p:spPr bwMode="auto">
            <a:xfrm>
              <a:off x="6837503" y="2764108"/>
              <a:ext cx="246675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ctr"/>
              <a:r>
                <a:rPr lang="ru-RU" sz="1200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Оценка конкурсных заявок, формирование предварительных рейтингов</a:t>
              </a:r>
            </a:p>
          </p:txBody>
        </p:sp>
        <p:sp>
          <p:nvSpPr>
            <p:cNvPr id="23568" name="Прямоугольник 46"/>
            <p:cNvSpPr>
              <a:spLocks noChangeArrowheads="1"/>
            </p:cNvSpPr>
            <p:nvPr/>
          </p:nvSpPr>
          <p:spPr bwMode="auto">
            <a:xfrm>
              <a:off x="7089219" y="2079406"/>
              <a:ext cx="196332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600" b="1">
                  <a:solidFill>
                    <a:srgbClr val="0070C0"/>
                  </a:solidFill>
                  <a:latin typeface="Miratrix Normal"/>
                  <a:ea typeface="BIZ UDGothic"/>
                  <a:cs typeface="BIZ UDGothic"/>
                </a:rPr>
                <a:t>До 23 марта 2023 г.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Прямоугольник 24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КОНТРОЛЬНЫЕ ТОЧКИ ППМИ-2022</a:t>
            </a:r>
          </a:p>
        </p:txBody>
      </p:sp>
      <p:grpSp>
        <p:nvGrpSpPr>
          <p:cNvPr id="24579" name="Группа 5"/>
          <p:cNvGrpSpPr>
            <a:grpSpLocks/>
          </p:cNvGrpSpPr>
          <p:nvPr/>
        </p:nvGrpSpPr>
        <p:grpSpPr bwMode="auto">
          <a:xfrm>
            <a:off x="1576388" y="1212850"/>
            <a:ext cx="9258300" cy="708025"/>
            <a:chOff x="1575969" y="923338"/>
            <a:chExt cx="9258249" cy="707886"/>
          </a:xfrm>
        </p:grpSpPr>
        <p:sp>
          <p:nvSpPr>
            <p:cNvPr id="24592" name="Прямоугольник 12"/>
            <p:cNvSpPr>
              <a:spLocks noChangeArrowheads="1"/>
            </p:cNvSpPr>
            <p:nvPr/>
          </p:nvSpPr>
          <p:spPr bwMode="auto">
            <a:xfrm>
              <a:off x="1575969" y="923338"/>
              <a:ext cx="183662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ru-RU" sz="2000" b="1">
                  <a:solidFill>
                    <a:srgbClr val="0070C0"/>
                  </a:solidFill>
                  <a:latin typeface="Miratrix Normal"/>
                </a:rPr>
                <a:t>31 декабря</a:t>
              </a:r>
              <a:endParaRPr lang="en-US" sz="2000" b="1">
                <a:solidFill>
                  <a:srgbClr val="0070C0"/>
                </a:solidFill>
                <a:latin typeface="Miratrix Normal"/>
              </a:endParaRPr>
            </a:p>
            <a:p>
              <a:pPr algn="just"/>
              <a:r>
                <a:rPr lang="ru-RU" sz="2000" b="1">
                  <a:solidFill>
                    <a:srgbClr val="0070C0"/>
                  </a:solidFill>
                  <a:latin typeface="Miratrix Normal"/>
                </a:rPr>
                <a:t>2022 г.                                       </a:t>
              </a:r>
            </a:p>
          </p:txBody>
        </p:sp>
        <p:sp>
          <p:nvSpPr>
            <p:cNvPr id="24593" name="Прямоугольник 14"/>
            <p:cNvSpPr>
              <a:spLocks noChangeArrowheads="1"/>
            </p:cNvSpPr>
            <p:nvPr/>
          </p:nvSpPr>
          <p:spPr bwMode="auto">
            <a:xfrm>
              <a:off x="5082841" y="954116"/>
              <a:ext cx="57513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Проведены все итоговые собрания населения</a:t>
              </a:r>
            </a:p>
          </p:txBody>
        </p:sp>
        <p:pic>
          <p:nvPicPr>
            <p:cNvPr id="24594" name="Рисунок 27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56857" y="933911"/>
              <a:ext cx="833149" cy="686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80" name="Группа 6"/>
          <p:cNvGrpSpPr>
            <a:grpSpLocks/>
          </p:cNvGrpSpPr>
          <p:nvPr/>
        </p:nvGrpSpPr>
        <p:grpSpPr bwMode="auto">
          <a:xfrm>
            <a:off x="1576388" y="2468563"/>
            <a:ext cx="9258300" cy="900112"/>
            <a:chOff x="1575969" y="2311735"/>
            <a:chExt cx="9258248" cy="899338"/>
          </a:xfrm>
        </p:grpSpPr>
        <p:sp>
          <p:nvSpPr>
            <p:cNvPr id="24589" name="Прямоугольник 17"/>
            <p:cNvSpPr>
              <a:spLocks noChangeArrowheads="1"/>
            </p:cNvSpPr>
            <p:nvPr/>
          </p:nvSpPr>
          <p:spPr bwMode="auto">
            <a:xfrm>
              <a:off x="1575969" y="2419457"/>
              <a:ext cx="1836621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ru-RU" sz="2000" b="1">
                  <a:solidFill>
                    <a:srgbClr val="0070C0"/>
                  </a:solidFill>
                  <a:latin typeface="Miratrix Normal"/>
                </a:rPr>
                <a:t>05 февраля</a:t>
              </a:r>
              <a:endParaRPr lang="en-US" sz="2000" b="1">
                <a:solidFill>
                  <a:srgbClr val="0070C0"/>
                </a:solidFill>
                <a:latin typeface="Miratrix Normal"/>
              </a:endParaRPr>
            </a:p>
            <a:p>
              <a:pPr algn="just"/>
              <a:r>
                <a:rPr lang="ru-RU" sz="2000" b="1">
                  <a:solidFill>
                    <a:srgbClr val="0070C0"/>
                  </a:solidFill>
                  <a:latin typeface="Miratrix Normal"/>
                </a:rPr>
                <a:t>2023 г.                                       </a:t>
              </a:r>
            </a:p>
          </p:txBody>
        </p:sp>
        <p:sp>
          <p:nvSpPr>
            <p:cNvPr id="24590" name="Прямоугольник 18"/>
            <p:cNvSpPr>
              <a:spLocks noChangeArrowheads="1"/>
            </p:cNvSpPr>
            <p:nvPr/>
          </p:nvSpPr>
          <p:spPr bwMode="auto">
            <a:xfrm>
              <a:off x="5082841" y="2311735"/>
              <a:ext cx="575137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Все электронные заявки на сайте ППМИ приняты для приема</a:t>
              </a:r>
              <a:br>
                <a:rPr lang="ru-RU" sz="1400" b="1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</a:br>
              <a:r>
                <a:rPr lang="ru-RU" sz="1400" b="1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в печатном виде</a:t>
              </a:r>
            </a:p>
          </p:txBody>
        </p:sp>
        <p:pic>
          <p:nvPicPr>
            <p:cNvPr id="24591" name="Рисунок 28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61238" y="2335728"/>
              <a:ext cx="824386" cy="8753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81" name="Группа 8"/>
          <p:cNvGrpSpPr>
            <a:grpSpLocks/>
          </p:cNvGrpSpPr>
          <p:nvPr/>
        </p:nvGrpSpPr>
        <p:grpSpPr bwMode="auto">
          <a:xfrm>
            <a:off x="1576388" y="3971925"/>
            <a:ext cx="9258300" cy="919163"/>
            <a:chOff x="1575970" y="3925226"/>
            <a:chExt cx="9258248" cy="919677"/>
          </a:xfrm>
        </p:grpSpPr>
        <p:sp>
          <p:nvSpPr>
            <p:cNvPr id="24586" name="Прямоугольник 19"/>
            <p:cNvSpPr>
              <a:spLocks noChangeArrowheads="1"/>
            </p:cNvSpPr>
            <p:nvPr/>
          </p:nvSpPr>
          <p:spPr bwMode="auto">
            <a:xfrm>
              <a:off x="1575970" y="4088005"/>
              <a:ext cx="201928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ru-RU" sz="2000" b="1">
                  <a:solidFill>
                    <a:srgbClr val="0070C0"/>
                  </a:solidFill>
                  <a:latin typeface="Miratrix Normal"/>
                </a:rPr>
                <a:t>07 марта</a:t>
              </a:r>
              <a:endParaRPr lang="en-US" sz="2000" b="1">
                <a:solidFill>
                  <a:srgbClr val="0070C0"/>
                </a:solidFill>
                <a:latin typeface="Miratrix Normal"/>
              </a:endParaRPr>
            </a:p>
            <a:p>
              <a:pPr algn="just"/>
              <a:r>
                <a:rPr lang="ru-RU" sz="2000" b="1">
                  <a:solidFill>
                    <a:srgbClr val="0070C0"/>
                  </a:solidFill>
                  <a:latin typeface="Miratrix Normal"/>
                </a:rPr>
                <a:t>2023 г.                                       </a:t>
              </a:r>
            </a:p>
          </p:txBody>
        </p:sp>
        <p:sp>
          <p:nvSpPr>
            <p:cNvPr id="24587" name="Прямоугольник 20"/>
            <p:cNvSpPr>
              <a:spLocks noChangeArrowheads="1"/>
            </p:cNvSpPr>
            <p:nvPr/>
          </p:nvSpPr>
          <p:spPr bwMode="auto">
            <a:xfrm>
              <a:off x="5082841" y="4118783"/>
              <a:ext cx="57513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Все конкурсные заявки сданы</a:t>
              </a:r>
              <a:br>
                <a:rPr lang="ru-RU" sz="1400" b="1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</a:br>
              <a:r>
                <a:rPr lang="ru-RU" sz="1400" b="1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в печатном виде</a:t>
              </a:r>
            </a:p>
          </p:txBody>
        </p:sp>
        <p:pic>
          <p:nvPicPr>
            <p:cNvPr id="24588" name="Рисунок 3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28725" y="3925226"/>
              <a:ext cx="910620" cy="9196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582" name="Группа 13"/>
          <p:cNvGrpSpPr>
            <a:grpSpLocks/>
          </p:cNvGrpSpPr>
          <p:nvPr/>
        </p:nvGrpSpPr>
        <p:grpSpPr bwMode="auto">
          <a:xfrm>
            <a:off x="1576388" y="5440363"/>
            <a:ext cx="9258300" cy="931862"/>
            <a:chOff x="1575970" y="5385632"/>
            <a:chExt cx="9258248" cy="931828"/>
          </a:xfrm>
        </p:grpSpPr>
        <p:sp>
          <p:nvSpPr>
            <p:cNvPr id="24583" name="Прямоугольник 21"/>
            <p:cNvSpPr>
              <a:spLocks noChangeArrowheads="1"/>
            </p:cNvSpPr>
            <p:nvPr/>
          </p:nvSpPr>
          <p:spPr bwMode="auto">
            <a:xfrm>
              <a:off x="1575970" y="5497603"/>
              <a:ext cx="2019286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/>
              <a:r>
                <a:rPr lang="ru-RU" sz="2000" b="1">
                  <a:solidFill>
                    <a:srgbClr val="0070C0"/>
                  </a:solidFill>
                  <a:latin typeface="Miratrix Normal"/>
                </a:rPr>
                <a:t>Конец марта</a:t>
              </a:r>
              <a:endParaRPr lang="en-US" sz="2000" b="1">
                <a:solidFill>
                  <a:srgbClr val="0070C0"/>
                </a:solidFill>
                <a:latin typeface="Miratrix Normal"/>
              </a:endParaRPr>
            </a:p>
            <a:p>
              <a:pPr algn="just"/>
              <a:r>
                <a:rPr lang="ru-RU" sz="2000" b="1">
                  <a:solidFill>
                    <a:srgbClr val="0070C0"/>
                  </a:solidFill>
                  <a:latin typeface="Miratrix Normal"/>
                </a:rPr>
                <a:t>2023 г.                                       </a:t>
              </a:r>
            </a:p>
          </p:txBody>
        </p:sp>
        <p:sp>
          <p:nvSpPr>
            <p:cNvPr id="24584" name="Прямоугольник 22"/>
            <p:cNvSpPr>
              <a:spLocks noChangeArrowheads="1"/>
            </p:cNvSpPr>
            <p:nvPr/>
          </p:nvSpPr>
          <p:spPr bwMode="auto">
            <a:xfrm>
              <a:off x="5082841" y="5528381"/>
              <a:ext cx="575137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400" b="1">
                  <a:solidFill>
                    <a:srgbClr val="0178E0"/>
                  </a:solidFill>
                  <a:latin typeface="BIZ UDGothic"/>
                  <a:ea typeface="BIZ UDGothic"/>
                  <a:cs typeface="BIZ UDGothic"/>
                </a:rPr>
                <a:t>Проведено заседание конкурсной комиссии</a:t>
              </a:r>
            </a:p>
          </p:txBody>
        </p:sp>
        <p:pic>
          <p:nvPicPr>
            <p:cNvPr id="24585" name="Рисунок 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607808" y="5385632"/>
              <a:ext cx="931245" cy="931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4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9525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42"/>
          <p:cNvSpPr>
            <a:spLocks noChangeArrowheads="1"/>
          </p:cNvSpPr>
          <p:nvPr/>
        </p:nvSpPr>
        <p:spPr bwMode="auto">
          <a:xfrm>
            <a:off x="719138" y="150813"/>
            <a:ext cx="92932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latin typeface="Miratrix Normal"/>
                <a:ea typeface="BIZ UDGothic"/>
                <a:cs typeface="BIZ UDGothic"/>
              </a:rPr>
              <a:t>Количество заявок, подаваемых на ППМИ-2023</a:t>
            </a:r>
          </a:p>
        </p:txBody>
      </p:sp>
      <p:sp>
        <p:nvSpPr>
          <p:cNvPr id="25603" name="Объект 2"/>
          <p:cNvSpPr txBox="1">
            <a:spLocks/>
          </p:cNvSpPr>
          <p:nvPr/>
        </p:nvSpPr>
        <p:spPr bwMode="auto">
          <a:xfrm>
            <a:off x="457200" y="1600200"/>
            <a:ext cx="6084888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Arial" charset="0"/>
              <a:buNone/>
            </a:pPr>
            <a:endParaRPr lang="ru-RU" sz="2800">
              <a:latin typeface="Calibri" pitchFamily="34" charset="0"/>
            </a:endParaRPr>
          </a:p>
        </p:txBody>
      </p:sp>
      <p:sp>
        <p:nvSpPr>
          <p:cNvPr id="25604" name="Объект 2"/>
          <p:cNvSpPr txBox="1">
            <a:spLocks/>
          </p:cNvSpPr>
          <p:nvPr/>
        </p:nvSpPr>
        <p:spPr bwMode="auto">
          <a:xfrm>
            <a:off x="7766050" y="1254125"/>
            <a:ext cx="3313113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5605" name="Объект 2"/>
          <p:cNvSpPr txBox="1">
            <a:spLocks/>
          </p:cNvSpPr>
          <p:nvPr/>
        </p:nvSpPr>
        <p:spPr bwMode="auto">
          <a:xfrm>
            <a:off x="3276600" y="1243013"/>
            <a:ext cx="3311525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/>
          </a:p>
        </p:txBody>
      </p:sp>
      <p:sp>
        <p:nvSpPr>
          <p:cNvPr id="25606" name="Объект 2"/>
          <p:cNvSpPr txBox="1">
            <a:spLocks/>
          </p:cNvSpPr>
          <p:nvPr/>
        </p:nvSpPr>
        <p:spPr bwMode="auto">
          <a:xfrm>
            <a:off x="3141663" y="2317750"/>
            <a:ext cx="2614612" cy="36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endParaRPr lang="ru-RU" sz="2600"/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800"/>
          </a:p>
        </p:txBody>
      </p:sp>
      <p:sp>
        <p:nvSpPr>
          <p:cNvPr id="25607" name="Прямоугольник 43"/>
          <p:cNvSpPr>
            <a:spLocks noChangeArrowheads="1"/>
          </p:cNvSpPr>
          <p:nvPr/>
        </p:nvSpPr>
        <p:spPr bwMode="auto">
          <a:xfrm>
            <a:off x="365125" y="1177925"/>
            <a:ext cx="41529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Количество заявок, подаваемых на конкурс, зависит от:</a:t>
            </a:r>
          </a:p>
          <a:p>
            <a:r>
              <a:rPr lang="ru-RU" sz="1600" b="1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-вида МО;</a:t>
            </a:r>
          </a:p>
          <a:p>
            <a:r>
              <a:rPr lang="ru-RU" sz="1600" b="1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-численности населения</a:t>
            </a:r>
          </a:p>
        </p:txBody>
      </p:sp>
      <p:sp>
        <p:nvSpPr>
          <p:cNvPr id="25608" name="Прямоугольник 8"/>
          <p:cNvSpPr>
            <a:spLocks noChangeArrowheads="1"/>
          </p:cNvSpPr>
          <p:nvPr/>
        </p:nvSpPr>
        <p:spPr bwMode="auto">
          <a:xfrm>
            <a:off x="923925" y="3355975"/>
            <a:ext cx="77533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54ADFE"/>
                </a:solidFill>
                <a:latin typeface="Miratrix Normal"/>
                <a:ea typeface="BIZ UDGothic"/>
                <a:cs typeface="BIZ UDGothic"/>
              </a:rPr>
              <a:t>1.Сельские поселения </a:t>
            </a:r>
          </a:p>
          <a:p>
            <a:endParaRPr lang="ru-RU" b="1">
              <a:solidFill>
                <a:srgbClr val="54ADFE"/>
              </a:solidFill>
              <a:latin typeface="Miratrix Normal"/>
              <a:ea typeface="BIZ UDGothic"/>
              <a:cs typeface="BIZ UDGothic"/>
            </a:endParaRPr>
          </a:p>
          <a:p>
            <a:r>
              <a:rPr lang="ru-RU" b="1">
                <a:solidFill>
                  <a:srgbClr val="54ADFE"/>
                </a:solidFill>
                <a:latin typeface="Miratrix Normal"/>
                <a:ea typeface="BIZ UDGothic"/>
                <a:cs typeface="BIZ UDGothic"/>
              </a:rPr>
              <a:t>Численность - до 10 тыс. человек </a:t>
            </a:r>
            <a:endParaRPr lang="ru-RU">
              <a:solidFill>
                <a:srgbClr val="54ADFE"/>
              </a:solidFill>
              <a:latin typeface="Miratrix Normal"/>
              <a:ea typeface="BIZ UDGothic"/>
              <a:cs typeface="BIZ UDGothic"/>
            </a:endParaRPr>
          </a:p>
        </p:txBody>
      </p:sp>
      <p:sp>
        <p:nvSpPr>
          <p:cNvPr id="25609" name="Прямоугольник 44"/>
          <p:cNvSpPr>
            <a:spLocks noChangeArrowheads="1"/>
          </p:cNvSpPr>
          <p:nvPr/>
        </p:nvSpPr>
        <p:spPr bwMode="auto">
          <a:xfrm>
            <a:off x="6038850" y="966788"/>
            <a:ext cx="5370513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300" b="1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По данным </a:t>
            </a:r>
            <a:r>
              <a:rPr lang="ru-RU" sz="1300" b="1">
                <a:solidFill>
                  <a:srgbClr val="92D050"/>
                </a:solidFill>
                <a:latin typeface="Montserrat"/>
                <a:ea typeface="BIZ UDGothic"/>
                <a:cs typeface="BIZ UDGothic"/>
              </a:rPr>
              <a:t>органов гос. статистики о численности населения</a:t>
            </a:r>
            <a:r>
              <a:rPr lang="ru-RU" sz="1300" b="1">
                <a:solidFill>
                  <a:srgbClr val="0178E0"/>
                </a:solidFill>
                <a:latin typeface="Montserrat"/>
                <a:ea typeface="BIZ UDGothic"/>
                <a:cs typeface="BIZ UDGothic"/>
              </a:rPr>
              <a:t>, постоянно проживающего на территории МО, на 1 января года, предшествующего году реализации проекта, или по данным последней </a:t>
            </a:r>
            <a:r>
              <a:rPr lang="ru-RU" sz="1300" b="1">
                <a:solidFill>
                  <a:srgbClr val="92D050"/>
                </a:solidFill>
                <a:latin typeface="Montserrat"/>
                <a:ea typeface="BIZ UDGothic"/>
                <a:cs typeface="BIZ UDGothic"/>
              </a:rPr>
              <a:t>Всероссийской переписи населения) </a:t>
            </a:r>
          </a:p>
        </p:txBody>
      </p:sp>
      <p:cxnSp>
        <p:nvCxnSpPr>
          <p:cNvPr id="26" name="Соединительная линия уступом 25"/>
          <p:cNvCxnSpPr/>
          <p:nvPr/>
        </p:nvCxnSpPr>
        <p:spPr>
          <a:xfrm flipV="1">
            <a:off x="3228975" y="1520825"/>
            <a:ext cx="2809875" cy="585788"/>
          </a:xfrm>
          <a:prstGeom prst="bentConnector3">
            <a:avLst/>
          </a:prstGeom>
          <a:ln w="15875">
            <a:solidFill>
              <a:srgbClr val="92D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емиугольник 31"/>
          <p:cNvSpPr/>
          <p:nvPr/>
        </p:nvSpPr>
        <p:spPr>
          <a:xfrm>
            <a:off x="7754938" y="3071813"/>
            <a:ext cx="1411287" cy="1206500"/>
          </a:xfrm>
          <a:prstGeom prst="heptagon">
            <a:avLst/>
          </a:prstGeom>
          <a:solidFill>
            <a:srgbClr val="008CFE"/>
          </a:solidFill>
          <a:ln>
            <a:solidFill>
              <a:srgbClr val="008C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1 заявка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7035</TotalTime>
  <Words>3647</Words>
  <Application>Microsoft Office PowerPoint</Application>
  <PresentationFormat>Широкоэкранный</PresentationFormat>
  <Paragraphs>796</Paragraphs>
  <Slides>46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6" baseType="lpstr">
      <vt:lpstr>Amatic SC</vt:lpstr>
      <vt:lpstr>Arial</vt:lpstr>
      <vt:lpstr>BIZ UDGothic</vt:lpstr>
      <vt:lpstr>Calibri</vt:lpstr>
      <vt:lpstr>Calibri Light</vt:lpstr>
      <vt:lpstr>Miratrix Normal</vt:lpstr>
      <vt:lpstr>Montserrat</vt:lpstr>
      <vt:lpstr>Montserrat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ПК03 тип 1</dc:creator>
  <cp:lastModifiedBy>Пользователь</cp:lastModifiedBy>
  <cp:revision>497</cp:revision>
  <dcterms:created xsi:type="dcterms:W3CDTF">2021-09-15T11:41:56Z</dcterms:created>
  <dcterms:modified xsi:type="dcterms:W3CDTF">2023-03-20T11:34:19Z</dcterms:modified>
</cp:coreProperties>
</file>